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79" r:id="rId4"/>
    <p:sldId id="281" r:id="rId5"/>
    <p:sldId id="277" r:id="rId6"/>
    <p:sldId id="282" r:id="rId7"/>
    <p:sldId id="286" r:id="rId8"/>
    <p:sldId id="287" r:id="rId9"/>
    <p:sldId id="288" r:id="rId10"/>
    <p:sldId id="280" r:id="rId11"/>
    <p:sldId id="284" r:id="rId12"/>
    <p:sldId id="259" r:id="rId13"/>
    <p:sldId id="260" r:id="rId14"/>
    <p:sldId id="257" r:id="rId15"/>
    <p:sldId id="278" r:id="rId16"/>
    <p:sldId id="285" r:id="rId17"/>
    <p:sldId id="261" r:id="rId18"/>
    <p:sldId id="262" r:id="rId19"/>
    <p:sldId id="263" r:id="rId20"/>
    <p:sldId id="264" r:id="rId21"/>
    <p:sldId id="289" r:id="rId22"/>
    <p:sldId id="290" r:id="rId23"/>
    <p:sldId id="292" r:id="rId24"/>
    <p:sldId id="293" r:id="rId25"/>
    <p:sldId id="294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23497-DA66-4B2A-B2B6-EBC8FBDA0BFF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8FD64-B2BF-4981-B949-92DF3AE7D8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27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FD64-B2BF-4981-B949-92DF3AE7D8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96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73D4-AD4A-4F2C-A48D-E542B9B191C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53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CDCF5D-0E43-C3EA-75F3-E97A7DF97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D82DD12-A088-97CA-CE68-C3CEE155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9B9D5C-8916-D037-8D20-2A23A19D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4C4125-5802-2462-E712-E9E123DD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A005A7-5DA5-44A3-7ECF-45821B7E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09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186B64-20DB-2D93-DD64-D825B0D5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0ACD8E5-C982-CCCA-E900-E9D2E2C2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0B55B9-5B8A-B87C-F518-C8509088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4C556E-3A58-BEB6-E376-0100B28E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D5B567-AC6F-8F1E-7CF7-B566FFCD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16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A5E8227-B9C8-A826-3094-13567424D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E367C86-A332-DA83-2BAF-E0A69F50C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14C77D-9014-EEA9-D75D-2E2363EA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3594E2-625A-C7E2-963B-3408157B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CB52D5-D71F-51FD-2499-D62784B1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74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FA0A2-1216-DC78-4580-94E91BE6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24E231-C748-942B-504C-823363EFD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ED3E14-CBE2-4905-B2CC-2FD23A78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D50E73-4FFF-13EA-11B7-7A5CA51D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111D10-AE8D-EFF7-1027-9DB24FF8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32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5BCEDD-34BC-6E0C-3980-78EF5463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918AD1-2B1D-A79D-C866-9EAF77B07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0546BA-6DC0-379B-61C2-362FD3F8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8C2502-38A3-BC56-B37E-C079C8F5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63B6E9-4D6D-1C77-10B6-F2DAF708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74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295350-373E-A222-F264-8F506E2C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FFD04B-4D78-003C-28EA-EA787F48F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2D532F-BBC5-6ABF-AD0F-4BA98622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9BEBDE-AB10-610C-98DC-CCC0B92B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3861BB-685F-16A5-63D5-8087A289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27A927B-FE8C-2FD3-A8AF-F02172B4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69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CC6CE1-370C-0994-6116-1954E9A5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AD1872D-C01F-D83C-C3CB-64639C5DB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ED5E14F-B503-3A0D-02DE-C11B611E6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FD571A7-DDE7-AF79-CCA3-2C81E2B36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C6D7742-0BC3-80B7-5E3A-A02C2B959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1FB4ECB-BAD7-2561-3AA0-A8B8316E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F815FDA-BC0B-4F0C-A70E-FFB1AD7D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D870FE4-EC33-C4C1-DEA8-7904EF93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36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9E0E5A-3F06-51CA-0874-5D63C8D2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B716E1C-2A62-5832-5BED-A5E2A9A9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03C57D-34C1-ABE9-BC75-8E67522D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438A8F-4E64-E8F8-AF4B-C765BF71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62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7F585C-1B32-A6D5-FA05-EFB7F6AC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1F2376C-D03C-4318-6238-8EDF4EE6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F86A8D-7D00-6859-02E4-BF30EC5D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44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6EABB5-D2B6-FF23-2355-CBEF99D2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27FD6-E5EF-97C1-1224-47503872D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A933ABA-69E3-9F83-F60D-D6405BDA5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07F032-3D25-FE8F-3011-87D4B09C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693847-6158-1095-BF3D-F96968EB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1D9C3E-665B-AEC3-BE44-84F9A179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41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F05AD-5741-695E-C4F7-1B336B6E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C766CBF-4191-57F3-ACCE-88D41FC16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E8AFBEC-4614-1365-5F73-6312869A7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AFE653D-4440-697B-C431-CAA1B18B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52E938-299C-C120-FC3C-DC3CB582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9A03CF-B25E-06F0-C0C1-6791C4DB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3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6BA5CEE-996E-D729-EFE4-19D1D7F6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93C02C-526D-F8F8-A897-371AECB52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8B838A-66C8-ADE7-CC94-C5BF90C61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F303-FE8E-4BFC-99BF-66A829A686A8}" type="datetimeFigureOut">
              <a:rPr lang="zh-TW" altLang="en-US" smtClean="0"/>
              <a:t>2026/3/28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D4567C-E1B4-A4B4-D8F8-E4B6E4C33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244A11-2FE6-86FE-0186-306AADA1D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F65E3-1201-4A1F-95B5-5EC23489AE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91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8BDCE9-0DE5-F0EB-F672-9F887E3F5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208" y="1144665"/>
            <a:ext cx="5893792" cy="270473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關懷小組訓練會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8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異象小組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8BDDB52-7F79-9EBE-C911-F6877614F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5405" y="4262548"/>
            <a:ext cx="5459637" cy="145078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2026/3/29</a:t>
            </a:r>
          </a:p>
          <a:p>
            <a:pPr>
              <a:spcBef>
                <a:spcPct val="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主日下午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1:30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9DE6CF-7DF0-CEE1-C473-05421EE4E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49" y="0"/>
            <a:ext cx="6485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7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1D684D-0B53-04D6-9EAC-75B28B34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20104" cy="1175657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屬靈生活測驗表      </a:t>
            </a:r>
            <a:r>
              <a:rPr lang="zh-TW" altLang="en-US" sz="49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王明道</a:t>
            </a:r>
            <a:br>
              <a:rPr lang="en-US" altLang="zh-TW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787108-B8DC-307C-0F56-AB2E3B538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09" y="1175657"/>
            <a:ext cx="11891795" cy="56823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</a:t>
            </a:r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健全的屬靈生活</a:t>
            </a:r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</a:t>
            </a:r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</a:t>
            </a:r>
            <a:r>
              <a:rPr lang="zh-TW" altLang="en-US" sz="4000" b="1" dirty="0">
                <a:latin typeface="新細明體" panose="02020500000000000000" pitchFamily="18" charset="-120"/>
              </a:rPr>
              <a:t>健全的屬靈生活</a:t>
            </a:r>
            <a:r>
              <a:rPr lang="en-US" altLang="zh-TW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</a:t>
            </a:r>
            <a:r>
              <a:rPr lang="zh-TW" altLang="en-US" sz="40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勤於</a:t>
            </a:r>
            <a:r>
              <a:rPr lang="zh-TW" altLang="en-US" sz="4000" b="1" dirty="0">
                <a:solidFill>
                  <a:srgbClr val="FF0000"/>
                </a:solidFill>
                <a:latin typeface="新細明體" panose="02020500000000000000" pitchFamily="18" charset="-120"/>
              </a:rPr>
              <a:t>祈禱                                怠於祈禱</a:t>
            </a:r>
            <a:endParaRPr lang="en-US" altLang="zh-TW" sz="4000" b="1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       </a:t>
            </a:r>
            <a:r>
              <a:rPr lang="zh-TW" altLang="en-US" sz="4000" b="1" dirty="0">
                <a:solidFill>
                  <a:srgbClr val="FF0000"/>
                </a:solidFill>
                <a:latin typeface="新細明體" panose="02020500000000000000" pitchFamily="18" charset="-120"/>
              </a:rPr>
              <a:t>讀經有味                                讀經乏味</a:t>
            </a:r>
            <a:endParaRPr lang="en-US" altLang="zh-TW" sz="4000" b="1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       完全信靠                                憂慮多疑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 愛主過於愛一切                     愛世界過於愛主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   抵抗恨惡罪惡                            與罪妥協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凡事歸榮耀於上帝                  凡事求自己的榮耀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      凡事感恩                                 多感煩惱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latin typeface="新細明體" panose="02020500000000000000" pitchFamily="18" charset="-120"/>
              </a:rPr>
              <a:t>         </a:t>
            </a:r>
            <a:r>
              <a:rPr lang="zh-TW" altLang="en-US" sz="4000" b="1" dirty="0">
                <a:latin typeface="新細明體" panose="02020500000000000000" pitchFamily="18" charset="-120"/>
              </a:rPr>
              <a:t>常喜樂謳歌</a:t>
            </a:r>
            <a:r>
              <a:rPr lang="en-US" altLang="zh-TW" sz="4000" b="1" dirty="0">
                <a:latin typeface="新細明體" panose="02020500000000000000" pitchFamily="18" charset="-120"/>
              </a:rPr>
              <a:t> </a:t>
            </a:r>
            <a:r>
              <a:rPr lang="zh-TW" altLang="en-US" sz="4000" b="1" dirty="0">
                <a:latin typeface="新細明體" panose="02020500000000000000" pitchFamily="18" charset="-120"/>
              </a:rPr>
              <a:t>                             常悲哀嘆息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sz="4000" b="1" dirty="0"/>
          </a:p>
          <a:p>
            <a:pPr marL="0" indent="0">
              <a:buNone/>
            </a:pPr>
            <a:endParaRPr lang="zh-TW" altLang="en-US" sz="4000" b="1" dirty="0"/>
          </a:p>
          <a:p>
            <a:pPr marL="0" indent="0">
              <a:buNone/>
            </a:pP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4034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44A47-6666-C37D-F5E5-FD35FA603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CB459C-9EBE-415A-3418-B588B593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09" y="382555"/>
            <a:ext cx="11891795" cy="6475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遇事安靜忍耐</a:t>
            </a:r>
            <a:r>
              <a:rPr lang="zh-TW" altLang="en-US" sz="4000" b="1" dirty="0">
                <a:latin typeface="新細明體" panose="02020500000000000000" pitchFamily="18" charset="-120"/>
              </a:rPr>
              <a:t>                       容易急躁發怒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    多為別人打算                       多為自己打算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    凡事討神喜悅                       凡事討人喜悅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心中貪婪地上事物               心中貪婪地上事物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多說建立造就人的話           多說批評論斷人的話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  喜歡為主作見證                 沒有作見證的能力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樂於為聖工奉獻資財             吝惜金錢不願奉獻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見別人受苦就伸手援助            見人受苦漠不關心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見別人得好處就喜樂            見別人得好處就嫉妒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新細明體" panose="02020500000000000000" pitchFamily="18" charset="-120"/>
              </a:rPr>
              <a:t>        喜歡饒恕別人                           不肯饒恕人   </a:t>
            </a:r>
            <a:endParaRPr lang="en-US" altLang="zh-TW" sz="4000" b="1" dirty="0">
              <a:latin typeface="新細明體" panose="02020500000000000000" pitchFamily="18" charset="-120"/>
            </a:endParaRPr>
          </a:p>
          <a:p>
            <a:pPr marL="0" indent="0">
              <a:buNone/>
            </a:pPr>
            <a:endParaRPr lang="zh-TW" altLang="en-US" sz="4000" b="1" dirty="0"/>
          </a:p>
          <a:p>
            <a:pPr marL="0" indent="0">
              <a:buNone/>
            </a:pPr>
            <a:endParaRPr lang="zh-TW" altLang="en-US" sz="4000" b="1" dirty="0"/>
          </a:p>
          <a:p>
            <a:pPr marL="0" indent="0">
              <a:buNone/>
            </a:pP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7496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E06E3E-7D2F-B1E9-A57B-EEF9E92F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47274AE-524E-1426-EA50-E1F3BE8E5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2660" r="2024" b="3247"/>
          <a:stretch>
            <a:fillRect/>
          </a:stretch>
        </p:blipFill>
        <p:spPr>
          <a:xfrm>
            <a:off x="0" y="0"/>
            <a:ext cx="12180009" cy="6858000"/>
          </a:xfrm>
        </p:spPr>
      </p:pic>
    </p:spTree>
    <p:extLst>
      <p:ext uri="{BB962C8B-B14F-4D97-AF65-F5344CB8AC3E}">
        <p14:creationId xmlns:p14="http://schemas.microsoft.com/office/powerpoint/2010/main" val="418725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20291-C5E4-BD51-8A22-07BA7D01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A2532C6-1587-FF06-298E-AD84A6357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940"/>
          </a:xfrm>
        </p:spPr>
      </p:pic>
    </p:spTree>
    <p:extLst>
      <p:ext uri="{BB962C8B-B14F-4D97-AF65-F5344CB8AC3E}">
        <p14:creationId xmlns:p14="http://schemas.microsoft.com/office/powerpoint/2010/main" val="223590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785253-D134-B831-9869-C1DD22B2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19C01FD-D906-5C28-3DC8-815240874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49922"/>
          </a:xfrm>
        </p:spPr>
      </p:pic>
    </p:spTree>
    <p:extLst>
      <p:ext uri="{BB962C8B-B14F-4D97-AF65-F5344CB8AC3E}">
        <p14:creationId xmlns:p14="http://schemas.microsoft.com/office/powerpoint/2010/main" val="298602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040670" y="150452"/>
            <a:ext cx="412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2026</a:t>
            </a:r>
            <a:r>
              <a:rPr lang="zh-TW" altLang="en-US" sz="2400" b="1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一領二帶人歸主決志表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15022" y="3031204"/>
            <a:ext cx="38227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我願意認領</a:t>
            </a:r>
            <a:r>
              <a:rPr lang="en-US" altLang="zh-TW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        和       </a:t>
            </a:r>
            <a:endParaRPr lang="en-US" altLang="zh-TW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r>
              <a:rPr lang="zh-TW" altLang="en-US" sz="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              </a:t>
            </a:r>
            <a:endParaRPr lang="en-US" altLang="zh-TW" sz="800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透過禱告、關懷、談道及邀請帶領，讓他們認識主並加入教會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3927787" y="5829158"/>
            <a:ext cx="10668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040670" y="5914644"/>
            <a:ext cx="3598718" cy="62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*決志者小組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                  姓名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u="sng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endParaRPr lang="en-US" altLang="zh-TW" sz="1400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>
              <a:lnSpc>
                <a:spcPts val="2200"/>
              </a:lnSpc>
            </a:pP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*認領日期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2025 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年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12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月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7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日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2426336" y="5829158"/>
            <a:ext cx="10668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cxnSpLocks/>
          </p:cNvCxnSpPr>
          <p:nvPr/>
        </p:nvCxnSpPr>
        <p:spPr>
          <a:xfrm>
            <a:off x="2235117" y="6212460"/>
            <a:ext cx="86930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6398210" y="5914644"/>
            <a:ext cx="4038600" cy="62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*決志者小組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               姓名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</a:p>
          <a:p>
            <a:pPr>
              <a:lnSpc>
                <a:spcPts val="2200"/>
              </a:lnSpc>
            </a:pP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*認領日期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2025 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年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12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月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7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日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914D931-601A-4FD4-B066-BE949563DD9B}"/>
              </a:ext>
            </a:extLst>
          </p:cNvPr>
          <p:cNvSpPr txBox="1"/>
          <p:nvPr/>
        </p:nvSpPr>
        <p:spPr>
          <a:xfrm>
            <a:off x="6369052" y="132716"/>
            <a:ext cx="412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2026</a:t>
            </a:r>
            <a:r>
              <a:rPr lang="zh-TW" altLang="en-US" sz="2400" b="1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一領二帶人歸主決志表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E9E9B22-5C02-41C6-B848-52F9B0670D2B}"/>
              </a:ext>
            </a:extLst>
          </p:cNvPr>
          <p:cNvSpPr txBox="1"/>
          <p:nvPr/>
        </p:nvSpPr>
        <p:spPr>
          <a:xfrm>
            <a:off x="6451061" y="3014511"/>
            <a:ext cx="38227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我願意認領</a:t>
            </a:r>
            <a:r>
              <a:rPr lang="en-US" altLang="zh-TW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          </a:t>
            </a:r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和     </a:t>
            </a:r>
            <a:endParaRPr lang="en-US" altLang="zh-TW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r>
              <a:rPr lang="zh-TW" altLang="en-US" sz="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              </a:t>
            </a:r>
            <a:endParaRPr lang="en-US" altLang="zh-TW" sz="800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透過禱告、關懷、談道及邀請帶領，讓他們認識主並加入教會</a:t>
            </a: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5B788578-A028-479A-BF24-0E9419720F37}"/>
              </a:ext>
            </a:extLst>
          </p:cNvPr>
          <p:cNvCxnSpPr/>
          <p:nvPr/>
        </p:nvCxnSpPr>
        <p:spPr>
          <a:xfrm>
            <a:off x="7684290" y="5835229"/>
            <a:ext cx="10668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074071F5-7275-4574-97A3-47EB7268EA34}"/>
              </a:ext>
            </a:extLst>
          </p:cNvPr>
          <p:cNvCxnSpPr/>
          <p:nvPr/>
        </p:nvCxnSpPr>
        <p:spPr>
          <a:xfrm>
            <a:off x="9122494" y="5835229"/>
            <a:ext cx="10668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47E4541-AA04-4F3D-89D4-595EC356CA25}"/>
              </a:ext>
            </a:extLst>
          </p:cNvPr>
          <p:cNvSpPr txBox="1"/>
          <p:nvPr/>
        </p:nvSpPr>
        <p:spPr>
          <a:xfrm>
            <a:off x="1147773" y="5148095"/>
            <a:ext cx="41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----------------------</a:t>
            </a:r>
            <a:r>
              <a:rPr lang="zh-TW" altLang="en-US" sz="1400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剪下、交回</a:t>
            </a:r>
            <a:r>
              <a:rPr lang="en-US" altLang="zh-TW" sz="1600" dirty="0"/>
              <a:t>---------------------</a:t>
            </a:r>
            <a:endParaRPr lang="zh-TW" altLang="en-US" sz="1600" dirty="0"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C27B816-C624-41EB-BF07-5F4ED92EB6AD}"/>
              </a:ext>
            </a:extLst>
          </p:cNvPr>
          <p:cNvSpPr txBox="1"/>
          <p:nvPr/>
        </p:nvSpPr>
        <p:spPr>
          <a:xfrm>
            <a:off x="6238330" y="5179267"/>
            <a:ext cx="41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</a:t>
            </a:r>
            <a:r>
              <a:rPr lang="en-US" altLang="zh-TW" dirty="0"/>
              <a:t>----------------------</a:t>
            </a:r>
            <a:r>
              <a:rPr lang="zh-TW" altLang="en-US" sz="1400" dirty="0">
                <a:latin typeface="華康流隸體" panose="03000709000000000000" pitchFamily="65" charset="-120"/>
                <a:ea typeface="華康流隸體" panose="03000709000000000000" pitchFamily="65" charset="-120"/>
              </a:rPr>
              <a:t>剪下、交回</a:t>
            </a:r>
            <a:r>
              <a:rPr lang="en-US" altLang="zh-TW" sz="1400" dirty="0"/>
              <a:t>-</a:t>
            </a:r>
            <a:r>
              <a:rPr lang="en-US" altLang="zh-TW" sz="1600" dirty="0"/>
              <a:t>--------------------</a:t>
            </a:r>
            <a:endParaRPr lang="zh-TW" altLang="en-US" sz="1600" dirty="0"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93B90E7-1E2C-0626-C02E-60987FB3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19" y="694550"/>
            <a:ext cx="4031227" cy="226756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2DB834A-3F5E-B844-7433-3609EE33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324" y="677009"/>
            <a:ext cx="4031227" cy="2267565"/>
          </a:xfrm>
          <a:prstGeom prst="rect">
            <a:avLst/>
          </a:prstGeom>
        </p:spPr>
      </p:pic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9A2A324-143F-395B-7583-40854543161C}"/>
              </a:ext>
            </a:extLst>
          </p:cNvPr>
          <p:cNvCxnSpPr>
            <a:cxnSpLocks/>
          </p:cNvCxnSpPr>
          <p:nvPr/>
        </p:nvCxnSpPr>
        <p:spPr>
          <a:xfrm>
            <a:off x="3819989" y="6212460"/>
            <a:ext cx="12069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8C13E3E-CD8C-7DBA-018D-8379D9F0DDB6}"/>
              </a:ext>
            </a:extLst>
          </p:cNvPr>
          <p:cNvSpPr txBox="1"/>
          <p:nvPr/>
        </p:nvSpPr>
        <p:spPr>
          <a:xfrm>
            <a:off x="1013171" y="4254389"/>
            <a:ext cx="3598718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*決志者小組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                姓名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u="sng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endParaRPr lang="en-US" altLang="zh-TW" sz="1400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*認領日期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2025 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年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12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月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7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日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9F2167B-9E0F-1320-49B5-7CB062DF59FE}"/>
              </a:ext>
            </a:extLst>
          </p:cNvPr>
          <p:cNvSpPr txBox="1"/>
          <p:nvPr/>
        </p:nvSpPr>
        <p:spPr>
          <a:xfrm>
            <a:off x="1115608" y="5533262"/>
            <a:ext cx="4198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我願意認領</a:t>
            </a:r>
            <a:r>
              <a:rPr lang="en-US" altLang="zh-TW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           和</a:t>
            </a:r>
            <a:endParaRPr lang="en-US" altLang="zh-TW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992DC700-2241-E4F0-8C42-765D9EEA43AE}"/>
              </a:ext>
            </a:extLst>
          </p:cNvPr>
          <p:cNvCxnSpPr/>
          <p:nvPr/>
        </p:nvCxnSpPr>
        <p:spPr>
          <a:xfrm>
            <a:off x="2180213" y="3324262"/>
            <a:ext cx="10668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F5C3BEB5-70B2-DBD1-9FFF-8A36B86529FD}"/>
              </a:ext>
            </a:extLst>
          </p:cNvPr>
          <p:cNvCxnSpPr/>
          <p:nvPr/>
        </p:nvCxnSpPr>
        <p:spPr>
          <a:xfrm>
            <a:off x="3608465" y="3324262"/>
            <a:ext cx="10668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D4C56FF-30CD-E18A-13C6-B78F811ED598}"/>
              </a:ext>
            </a:extLst>
          </p:cNvPr>
          <p:cNvSpPr txBox="1"/>
          <p:nvPr/>
        </p:nvSpPr>
        <p:spPr>
          <a:xfrm>
            <a:off x="6369051" y="55332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我願意認領</a:t>
            </a:r>
            <a:r>
              <a:rPr lang="en-US" altLang="zh-TW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          和</a:t>
            </a:r>
            <a:endParaRPr lang="en-US" altLang="zh-TW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F57513A9-DEBD-7C17-A817-C34350A1C7CB}"/>
              </a:ext>
            </a:extLst>
          </p:cNvPr>
          <p:cNvCxnSpPr/>
          <p:nvPr/>
        </p:nvCxnSpPr>
        <p:spPr>
          <a:xfrm>
            <a:off x="7786973" y="3324262"/>
            <a:ext cx="10668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D5CEB36F-F66A-D945-E7D8-514ACEC50397}"/>
              </a:ext>
            </a:extLst>
          </p:cNvPr>
          <p:cNvCxnSpPr/>
          <p:nvPr/>
        </p:nvCxnSpPr>
        <p:spPr>
          <a:xfrm>
            <a:off x="9217891" y="3304298"/>
            <a:ext cx="10668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2888B87-0447-523B-28F1-D0066F2AD561}"/>
              </a:ext>
            </a:extLst>
          </p:cNvPr>
          <p:cNvSpPr txBox="1"/>
          <p:nvPr/>
        </p:nvSpPr>
        <p:spPr>
          <a:xfrm>
            <a:off x="6503376" y="4228099"/>
            <a:ext cx="3598718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*決志者小組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                      姓名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u="sng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endParaRPr lang="en-US" altLang="zh-TW" sz="1400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*認領日期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: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2025 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年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12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月 </a:t>
            </a:r>
            <a:r>
              <a:rPr lang="en-US" altLang="zh-TW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7</a:t>
            </a:r>
            <a:r>
              <a:rPr lang="zh-TW" altLang="en-US" sz="14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日</a:t>
            </a:r>
          </a:p>
        </p:txBody>
      </p: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F85B67D7-A1A6-DE3F-080D-6814A97D1B21}"/>
              </a:ext>
            </a:extLst>
          </p:cNvPr>
          <p:cNvCxnSpPr>
            <a:cxnSpLocks/>
          </p:cNvCxnSpPr>
          <p:nvPr/>
        </p:nvCxnSpPr>
        <p:spPr>
          <a:xfrm>
            <a:off x="7611635" y="6163952"/>
            <a:ext cx="86930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E3EB44F6-5C97-0703-2C2D-3BCB55632C7E}"/>
              </a:ext>
            </a:extLst>
          </p:cNvPr>
          <p:cNvCxnSpPr>
            <a:cxnSpLocks/>
          </p:cNvCxnSpPr>
          <p:nvPr/>
        </p:nvCxnSpPr>
        <p:spPr>
          <a:xfrm>
            <a:off x="9117755" y="6175233"/>
            <a:ext cx="11669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5ECE58AF-6CCC-EF9A-2963-06CC6E0D3D98}"/>
              </a:ext>
            </a:extLst>
          </p:cNvPr>
          <p:cNvCxnSpPr>
            <a:cxnSpLocks/>
          </p:cNvCxnSpPr>
          <p:nvPr/>
        </p:nvCxnSpPr>
        <p:spPr>
          <a:xfrm>
            <a:off x="2278962" y="4533595"/>
            <a:ext cx="86930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5469E40A-A3DD-C8B4-1463-E86FC6115C8A}"/>
              </a:ext>
            </a:extLst>
          </p:cNvPr>
          <p:cNvCxnSpPr>
            <a:cxnSpLocks/>
          </p:cNvCxnSpPr>
          <p:nvPr/>
        </p:nvCxnSpPr>
        <p:spPr>
          <a:xfrm>
            <a:off x="3795610" y="4545791"/>
            <a:ext cx="1042112" cy="1124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A9DE02A8-0163-85F4-6F65-45FFEBA93B36}"/>
              </a:ext>
            </a:extLst>
          </p:cNvPr>
          <p:cNvCxnSpPr>
            <a:cxnSpLocks/>
          </p:cNvCxnSpPr>
          <p:nvPr/>
        </p:nvCxnSpPr>
        <p:spPr>
          <a:xfrm>
            <a:off x="7716541" y="4525782"/>
            <a:ext cx="86930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669C0547-05A0-1F86-6B43-17089BDECA5C}"/>
              </a:ext>
            </a:extLst>
          </p:cNvPr>
          <p:cNvCxnSpPr>
            <a:cxnSpLocks/>
          </p:cNvCxnSpPr>
          <p:nvPr/>
        </p:nvCxnSpPr>
        <p:spPr>
          <a:xfrm>
            <a:off x="9122494" y="4525782"/>
            <a:ext cx="1029668" cy="1562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95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61D4835-13BE-41DE-84B7-44FE7054C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3639" cy="6902710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F482D52-8576-4666-9CDF-ED4725303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39" y="1295222"/>
            <a:ext cx="7158361" cy="43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9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AEFFF-CB3F-D375-0FAC-0865B74C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   關懷小組的目的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3C312D-1DEF-D32F-3F0B-055D0A01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70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8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   </a:t>
            </a:r>
            <a:r>
              <a:rPr lang="en-US" altLang="zh-TW" sz="88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1.</a:t>
            </a:r>
            <a:r>
              <a:rPr lang="zh-TW" altLang="en-US" sz="88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佈道  </a:t>
            </a:r>
            <a:r>
              <a:rPr lang="en-US" altLang="zh-TW" sz="88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2.</a:t>
            </a:r>
            <a:r>
              <a:rPr lang="zh-TW" altLang="en-US" sz="88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栽培 </a:t>
            </a:r>
            <a:endParaRPr lang="en-US" altLang="zh-TW" sz="8800" dirty="0">
              <a:solidFill>
                <a:srgbClr val="FF0000"/>
              </a:solidFill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en-US" altLang="zh-TW" sz="88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   3.</a:t>
            </a:r>
            <a:r>
              <a:rPr lang="zh-TW" altLang="en-US" sz="88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關懷  </a:t>
            </a:r>
            <a:r>
              <a:rPr lang="en-US" altLang="zh-TW" sz="88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4.</a:t>
            </a:r>
            <a:r>
              <a:rPr lang="zh-TW" altLang="en-US" sz="88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聯繫</a:t>
            </a:r>
            <a:endParaRPr lang="en-US" altLang="zh-TW" sz="88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en-US" altLang="zh-TW" sz="88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   5.</a:t>
            </a:r>
            <a:r>
              <a:rPr lang="zh-TW" altLang="en-US" sz="88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倍增</a:t>
            </a:r>
            <a:endParaRPr lang="en-US" altLang="zh-TW" sz="88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750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54FA7D-2436-7400-C9C1-EC37700B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   細胞小組的目標</a:t>
            </a: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14F56C-394D-6FF9-D68D-6D5C7A2D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43" y="1825625"/>
            <a:ext cx="11253092" cy="4938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72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1.</a:t>
            </a:r>
            <a:r>
              <a:rPr lang="zh-TW" altLang="en-US" sz="72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推動傳福音的使命。</a:t>
            </a: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en-US" altLang="zh-TW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2.</a:t>
            </a: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造就信徒靈命的成長。</a:t>
            </a: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en-US" altLang="zh-TW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3.</a:t>
            </a: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發展合一團契的氛圍。</a:t>
            </a: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（教會透過小組運作）</a:t>
            </a: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111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4A9FDE-DCB0-5745-AA79-AFE9F851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區長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&amp;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小組長分享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460A4F-9642-EB79-F32C-8986AC56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57" y="1948269"/>
            <a:ext cx="11459867" cy="471904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分享在小組裡，</a:t>
            </a: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怎樣執行領人歸主，</a:t>
            </a: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以及如何邀請人進到小組？</a:t>
            </a: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zh-TW" altLang="zh-TW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（</a:t>
            </a:r>
            <a:r>
              <a:rPr lang="en-US" altLang="zh-TW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5-7</a:t>
            </a: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分鐘）</a:t>
            </a:r>
          </a:p>
          <a:p>
            <a:pPr marL="0" indent="0">
              <a:buNone/>
            </a:pPr>
            <a:endParaRPr lang="en-US" altLang="zh-TW" sz="54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724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A0BEE-39B4-7F79-DE8A-220FDE54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43" y="31224"/>
            <a:ext cx="11211738" cy="1525486"/>
          </a:xfrm>
        </p:spPr>
        <p:txBody>
          <a:bodyPr>
            <a:noAutofit/>
          </a:bodyPr>
          <a:lstStyle/>
          <a:p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箴言廿九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︰18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﹔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使徒行傳廿六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︰19</a:t>
            </a:r>
            <a:endParaRPr lang="zh-TW" altLang="en-US" sz="54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FA71AB-41C4-C622-EC1E-FA664BDC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92" y="1596856"/>
            <a:ext cx="11748925" cy="5307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【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華</a:t>
            </a:r>
            <a:r>
              <a:rPr lang="en-US" altLang="zh-TW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】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沒有</a:t>
            </a: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異象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，民就放肆；</a:t>
            </a:r>
            <a:endParaRPr lang="en-US" altLang="zh-TW" sz="66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惟遵守</a:t>
            </a: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律法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的，便為有福。</a:t>
            </a:r>
            <a:endParaRPr lang="en-US" altLang="zh-TW" sz="66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endParaRPr lang="en-US" altLang="zh-TW" sz="60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【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華</a:t>
            </a:r>
            <a:r>
              <a:rPr lang="en-US" altLang="zh-TW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】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亞基帕王啊，我故此沒 </a:t>
            </a:r>
            <a:endParaRPr lang="en-US" altLang="zh-TW" sz="66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有違背那從</a:t>
            </a: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天上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來的</a:t>
            </a: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異象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1481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1A81C-652F-B099-6452-D5A4D18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</a:b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     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蒙恩小組</a:t>
            </a:r>
            <a:b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</a:b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90243D-DC96-638A-64FA-9B4BFCCB1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</a:t>
            </a:r>
            <a:r>
              <a:rPr lang="zh-TW" altLang="en-US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劉嘉雪小組長</a:t>
            </a:r>
            <a:endParaRPr lang="en-US" altLang="zh-TW" sz="80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905222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19B19-E765-A846-5DD0-730F215E6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D23DEF-CD89-BFE1-7EFC-EC2268AB2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</a:b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     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第四牧區</a:t>
            </a:r>
            <a:b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</a:b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04EE11-47E8-11A8-9904-6BAEEE0C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 </a:t>
            </a:r>
            <a:r>
              <a:rPr lang="zh-TW" altLang="en-US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蔡淑閔區長</a:t>
            </a:r>
            <a:endParaRPr lang="en-US" altLang="zh-TW" sz="80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15103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C8E2D5-172B-3E00-80FE-2D900C69A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E4EDC8-7950-40F7-3E65-6641A685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</a:b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   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以馬內利小組</a:t>
            </a:r>
            <a:b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</a:b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0917D7-5B05-6453-EB8B-363C09D5A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</a:t>
            </a:r>
            <a:r>
              <a:rPr lang="zh-TW" altLang="en-US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陳翠娥小組長</a:t>
            </a:r>
            <a:endParaRPr lang="en-US" altLang="zh-TW" sz="80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73271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8F732-B04D-FCE8-52C8-024F730A1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0198FB-5CA7-9CD1-63BD-C1A8715A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</a:b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     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泉源小組</a:t>
            </a:r>
            <a:b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</a:br>
            <a:endParaRPr lang="zh-TW" altLang="en-US" sz="5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AD5EAC-1AAB-592C-AC81-8244CF90B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72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</a:t>
            </a:r>
            <a:r>
              <a:rPr lang="zh-TW" altLang="en-US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王熙銓小組長</a:t>
            </a:r>
            <a:endParaRPr lang="en-US" altLang="zh-TW" sz="80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72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809324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5C032-80E3-7185-ED93-628A91FA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    成為異象小組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FF6503-11D4-5B8C-02D0-C6B41A5CF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67" y="1825625"/>
            <a:ext cx="1161150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1.</a:t>
            </a:r>
            <a:r>
              <a:rPr lang="zh-TW" altLang="en-US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讀聖經，全知耶穌</a:t>
            </a:r>
            <a:endParaRPr lang="en-US" altLang="zh-TW" sz="80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2.</a:t>
            </a:r>
            <a:r>
              <a:rPr lang="zh-TW" altLang="en-US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傳福音，領人歸主</a:t>
            </a:r>
            <a:endParaRPr lang="en-US" altLang="zh-TW" sz="80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endParaRPr lang="en-US" altLang="zh-TW" sz="48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en-US" altLang="zh-TW" sz="48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~~</a:t>
            </a:r>
            <a:r>
              <a:rPr lang="zh-TW" altLang="en-US" sz="48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有生命才會成長，沒有生命不會成長</a:t>
            </a:r>
            <a:r>
              <a:rPr lang="en-US" altLang="zh-TW" sz="48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  <a:cs typeface="+mj-cs"/>
              </a:rPr>
              <a:t>~~</a:t>
            </a:r>
            <a:endParaRPr lang="zh-TW" altLang="en-US" sz="4800" dirty="0">
              <a:latin typeface="王漢宗特明體一標準" panose="02020600000000000000" pitchFamily="18" charset="-120"/>
              <a:ea typeface="王漢宗特明體一標準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7403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D06F1E-1E11-5B1C-92ED-46BB9CE6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       </a:t>
            </a:r>
            <a:r>
              <a:rPr lang="zh-TW" altLang="en-US" sz="5400" b="1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腓立比書一</a:t>
            </a:r>
            <a:r>
              <a:rPr lang="en-US" altLang="zh-TW" sz="5400" b="1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︰27</a:t>
            </a:r>
            <a:endParaRPr lang="zh-TW" altLang="en-US" sz="5400" b="1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FA3B64-4066-A305-01AF-63C834493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42" y="1825625"/>
            <a:ext cx="11069294" cy="480492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【</a:t>
            </a:r>
            <a:r>
              <a:rPr lang="zh-TW" altLang="en-US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華</a:t>
            </a:r>
            <a:r>
              <a:rPr lang="en-US" altLang="zh-TW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】……</a:t>
            </a:r>
            <a:r>
              <a:rPr lang="zh-TW" altLang="en-US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你們同有一個心志，站立得穩，為</a:t>
            </a:r>
            <a:r>
              <a:rPr lang="zh-TW" altLang="en-US" sz="8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所信的福音</a:t>
            </a:r>
            <a:r>
              <a:rPr lang="zh-TW" altLang="en-US" sz="8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齊心努力。</a:t>
            </a:r>
          </a:p>
        </p:txBody>
      </p:sp>
    </p:spTree>
    <p:extLst>
      <p:ext uri="{BB962C8B-B14F-4D97-AF65-F5344CB8AC3E}">
        <p14:creationId xmlns:p14="http://schemas.microsoft.com/office/powerpoint/2010/main" val="78067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7B0C49-ADD1-FCF7-9C55-413C803C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03645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哥林多前書十三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︰12</a:t>
            </a:r>
            <a:endParaRPr lang="zh-TW" altLang="en-US" sz="54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F8CF7F-D87E-0299-AB5D-B297BF3D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51" y="1658786"/>
            <a:ext cx="11009012" cy="4995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【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華</a:t>
            </a:r>
            <a:r>
              <a:rPr lang="en-US" altLang="zh-TW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】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我們如今彷彿</a:t>
            </a: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對著鏡</a:t>
            </a:r>
            <a:endParaRPr lang="en-US" altLang="zh-TW" sz="6600" dirty="0">
              <a:solidFill>
                <a:srgbClr val="FF0000"/>
              </a:solidFill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 子觀看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，模糊不清，</a:t>
            </a: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到那時就要面對面了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。我如今所</a:t>
            </a: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知道的有限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，到那時就</a:t>
            </a: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全知道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，如同</a:t>
            </a:r>
            <a:r>
              <a:rPr lang="zh-TW" altLang="en-US" sz="66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主知道我</a:t>
            </a:r>
            <a:r>
              <a:rPr lang="zh-TW" altLang="en-US" sz="6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一樣。</a:t>
            </a:r>
          </a:p>
        </p:txBody>
      </p:sp>
    </p:spTree>
    <p:extLst>
      <p:ext uri="{BB962C8B-B14F-4D97-AF65-F5344CB8AC3E}">
        <p14:creationId xmlns:p14="http://schemas.microsoft.com/office/powerpoint/2010/main" val="313155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21C6B2DC-3B3C-B40B-50C8-8DF5FACF5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17" y="-6156"/>
            <a:ext cx="10275683" cy="686415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0AF86FB-7315-BDD1-1A8C-134259F0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823" y="365125"/>
            <a:ext cx="3116425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讀聖經</a:t>
            </a:r>
          </a:p>
        </p:txBody>
      </p:sp>
    </p:spTree>
    <p:extLst>
      <p:ext uri="{BB962C8B-B14F-4D97-AF65-F5344CB8AC3E}">
        <p14:creationId xmlns:p14="http://schemas.microsoft.com/office/powerpoint/2010/main" val="126648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76BE8F3-D270-B158-BB67-1858FCAAB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99" y="-14699"/>
            <a:ext cx="8018934" cy="6872699"/>
          </a:xfrm>
        </p:spPr>
      </p:pic>
    </p:spTree>
    <p:extLst>
      <p:ext uri="{BB962C8B-B14F-4D97-AF65-F5344CB8AC3E}">
        <p14:creationId xmlns:p14="http://schemas.microsoft.com/office/powerpoint/2010/main" val="114602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C9EFC5-F75D-2490-7E28-3500B689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76127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關懷小組聚會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5G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議程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39F1B5-93A6-4AF1-AB42-80E01681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8" y="1466661"/>
            <a:ext cx="11135762" cy="5069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6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2.</a:t>
            </a:r>
            <a:r>
              <a:rPr lang="zh-TW" altLang="en-US" sz="6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榮耀：（</a:t>
            </a:r>
            <a:r>
              <a:rPr lang="en-US" altLang="zh-TW" sz="6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Glory</a:t>
            </a:r>
            <a:r>
              <a:rPr lang="zh-TW" altLang="en-US" sz="6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）</a:t>
            </a:r>
            <a:endParaRPr lang="en-US" altLang="zh-TW" sz="6000" dirty="0">
              <a:solidFill>
                <a:srgbClr val="FF0000"/>
              </a:solidFill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6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為榮耀上帝而唱；生活見證。</a:t>
            </a:r>
            <a:endParaRPr lang="en-US" altLang="zh-TW" sz="60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6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3.</a:t>
            </a:r>
            <a:r>
              <a:rPr lang="zh-TW" altLang="en-US" sz="6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成長：（</a:t>
            </a:r>
            <a:r>
              <a:rPr lang="en-US" altLang="zh-TW" sz="6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Growth</a:t>
            </a:r>
            <a:r>
              <a:rPr lang="zh-TW" altLang="en-US" sz="6000" dirty="0">
                <a:solidFill>
                  <a:srgbClr val="FF0000"/>
                </a:solidFill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）</a:t>
            </a:r>
            <a:endParaRPr lang="en-US" altLang="zh-TW" sz="6000" dirty="0">
              <a:solidFill>
                <a:srgbClr val="FF0000"/>
              </a:solidFill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6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分享實踐上帝的話使生命得到 </a:t>
            </a:r>
            <a:endParaRPr lang="en-US" altLang="zh-TW" sz="60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</a:t>
            </a:r>
            <a:r>
              <a:rPr lang="zh-TW" altLang="en-US" sz="6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成長；分享單獨會主</a:t>
            </a:r>
            <a:r>
              <a:rPr lang="en-US" altLang="zh-TW" sz="6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QT </a:t>
            </a:r>
            <a:r>
              <a:rPr lang="zh-TW" altLang="en-US" sz="60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領受。</a:t>
            </a:r>
          </a:p>
        </p:txBody>
      </p:sp>
    </p:spTree>
    <p:extLst>
      <p:ext uri="{BB962C8B-B14F-4D97-AF65-F5344CB8AC3E}">
        <p14:creationId xmlns:p14="http://schemas.microsoft.com/office/powerpoint/2010/main" val="312407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363721-5173-0B96-7AF0-9BF42139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91ADC10-4745-6357-AD27-030877B39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3" y="-1"/>
            <a:ext cx="12190512" cy="6892803"/>
          </a:xfrm>
        </p:spPr>
      </p:pic>
    </p:spTree>
    <p:extLst>
      <p:ext uri="{BB962C8B-B14F-4D97-AF65-F5344CB8AC3E}">
        <p14:creationId xmlns:p14="http://schemas.microsoft.com/office/powerpoint/2010/main" val="44956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91C224-E82B-26F0-1517-2F2A5DCB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77403"/>
          </a:xfrm>
        </p:spPr>
        <p:txBody>
          <a:bodyPr>
            <a:normAutofit/>
          </a:bodyPr>
          <a:lstStyle/>
          <a:p>
            <a:r>
              <a:rPr lang="zh-TW" altLang="en-US" b="1" dirty="0"/>
              <a:t>    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每日會主靈修筆記（自我餵養）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677B12-AA0D-BA62-7879-636C10BB0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93" y="1277403"/>
            <a:ext cx="11555596" cy="55805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▲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記錄五個主題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︰</a:t>
            </a:r>
          </a:p>
          <a:p>
            <a:pPr marL="0" indent="0">
              <a:buNone/>
            </a:pP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1.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簡單的描述這段經文的重點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(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下標題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)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。</a:t>
            </a:r>
            <a:endParaRPr lang="en-US" altLang="zh-TW" sz="54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2.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最喜愛的一節經文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(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領受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)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。</a:t>
            </a:r>
            <a:endParaRPr lang="en-US" altLang="zh-TW" sz="54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3.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怎麼透過經文應用在生命和生活中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(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具體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領</a:t>
            </a:r>
            <a:endParaRPr lang="en-US" altLang="zh-TW" sz="54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受的心得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)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。</a:t>
            </a:r>
          </a:p>
          <a:p>
            <a:pPr marL="0" indent="0">
              <a:buNone/>
            </a:pP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4.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使用經文來禱告。</a:t>
            </a:r>
          </a:p>
          <a:p>
            <a:pPr marL="0" indent="0">
              <a:buNone/>
            </a:pP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5.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分享在靈裡對經文的感動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(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聆聽神的聲</a:t>
            </a:r>
            <a:endParaRPr lang="en-US" altLang="zh-TW" sz="5400" dirty="0">
              <a:latin typeface="王漢宗特明體一標準" panose="02020600000000000000" pitchFamily="18" charset="-120"/>
              <a:ea typeface="王漢宗特明體一標準" panose="02020600000000000000" pitchFamily="18" charset="-120"/>
            </a:endParaRPr>
          </a:p>
          <a:p>
            <a:pPr marL="0" indent="0">
              <a:buNone/>
            </a:pP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 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音</a:t>
            </a:r>
            <a:r>
              <a:rPr lang="zh-TW" altLang="en-US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，天父的話</a:t>
            </a:r>
            <a:r>
              <a:rPr lang="en-US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)</a:t>
            </a:r>
            <a:r>
              <a:rPr lang="zh-TW" altLang="zh-TW" sz="54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。</a:t>
            </a:r>
          </a:p>
          <a:p>
            <a:pPr marL="0" indent="0">
              <a:buNone/>
            </a:pPr>
            <a:endParaRPr lang="zh-TW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55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F2661F68-D93C-56F6-6D3F-9CB215DFCB08}"/>
              </a:ext>
            </a:extLst>
          </p:cNvPr>
          <p:cNvSpPr txBox="1"/>
          <p:nvPr/>
        </p:nvSpPr>
        <p:spPr>
          <a:xfrm>
            <a:off x="2444527" y="171358"/>
            <a:ext cx="7779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二月份單獨會主 </a:t>
            </a:r>
            <a:r>
              <a:rPr lang="en-US" altLang="zh-TW" sz="3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QT </a:t>
            </a:r>
            <a:r>
              <a:rPr lang="zh-TW" altLang="en-US" sz="3600" dirty="0">
                <a:latin typeface="王漢宗特明體一標準" panose="02020600000000000000" pitchFamily="18" charset="-120"/>
                <a:ea typeface="王漢宗特明體一標準" panose="02020600000000000000" pitchFamily="18" charset="-120"/>
              </a:rPr>
              <a:t>讀經人數統計</a:t>
            </a: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8D528731-4D3D-24B2-F9A9-1AF99F0C0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260907"/>
              </p:ext>
            </p:extLst>
          </p:nvPr>
        </p:nvGraphicFramePr>
        <p:xfrm>
          <a:off x="1408359" y="1203882"/>
          <a:ext cx="9759726" cy="5036096"/>
        </p:xfrm>
        <a:graphic>
          <a:graphicData uri="http://schemas.openxmlformats.org/drawingml/2006/table">
            <a:tbl>
              <a:tblPr firstRow="1" firstCol="1" bandRow="1"/>
              <a:tblGrid>
                <a:gridCol w="1625940">
                  <a:extLst>
                    <a:ext uri="{9D8B030D-6E8A-4147-A177-3AD203B41FA5}">
                      <a16:colId xmlns:a16="http://schemas.microsoft.com/office/drawing/2014/main" val="1914391458"/>
                    </a:ext>
                  </a:extLst>
                </a:gridCol>
                <a:gridCol w="1625940">
                  <a:extLst>
                    <a:ext uri="{9D8B030D-6E8A-4147-A177-3AD203B41FA5}">
                      <a16:colId xmlns:a16="http://schemas.microsoft.com/office/drawing/2014/main" val="279103420"/>
                    </a:ext>
                  </a:extLst>
                </a:gridCol>
                <a:gridCol w="1625940">
                  <a:extLst>
                    <a:ext uri="{9D8B030D-6E8A-4147-A177-3AD203B41FA5}">
                      <a16:colId xmlns:a16="http://schemas.microsoft.com/office/drawing/2014/main" val="3207017080"/>
                    </a:ext>
                  </a:extLst>
                </a:gridCol>
                <a:gridCol w="1627302">
                  <a:extLst>
                    <a:ext uri="{9D8B030D-6E8A-4147-A177-3AD203B41FA5}">
                      <a16:colId xmlns:a16="http://schemas.microsoft.com/office/drawing/2014/main" val="2815161405"/>
                    </a:ext>
                  </a:extLst>
                </a:gridCol>
                <a:gridCol w="1627302">
                  <a:extLst>
                    <a:ext uri="{9D8B030D-6E8A-4147-A177-3AD203B41FA5}">
                      <a16:colId xmlns:a16="http://schemas.microsoft.com/office/drawing/2014/main" val="2608041383"/>
                    </a:ext>
                  </a:extLst>
                </a:gridCol>
                <a:gridCol w="1627302">
                  <a:extLst>
                    <a:ext uri="{9D8B030D-6E8A-4147-A177-3AD203B41FA5}">
                      <a16:colId xmlns:a16="http://schemas.microsoft.com/office/drawing/2014/main" val="2237793272"/>
                    </a:ext>
                  </a:extLst>
                </a:gridCol>
              </a:tblGrid>
              <a:tr h="62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4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小組</a:t>
                      </a:r>
                      <a:endParaRPr lang="zh-TW" sz="24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4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份數</a:t>
                      </a:r>
                      <a:endParaRPr lang="zh-TW" sz="24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4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小組</a:t>
                      </a:r>
                      <a:endParaRPr lang="zh-TW" sz="24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4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份數</a:t>
                      </a:r>
                      <a:endParaRPr lang="zh-TW" sz="24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4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小組</a:t>
                      </a:r>
                      <a:endParaRPr lang="zh-TW" sz="24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4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份數</a:t>
                      </a:r>
                      <a:endParaRPr lang="zh-TW" sz="24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746070"/>
                  </a:ext>
                </a:extLst>
              </a:tr>
              <a:tr h="629512"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迦勒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 12</a:t>
                      </a:r>
                      <a:endParaRPr lang="zh-TW" altLang="en-US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恩惠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5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活水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9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348617"/>
                  </a:ext>
                </a:extLst>
              </a:tr>
              <a:tr h="629512"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多加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恩典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7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泉源 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11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436303"/>
                  </a:ext>
                </a:extLst>
              </a:tr>
              <a:tr h="629512"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路得 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15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恩慈 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7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其他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3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870398"/>
                  </a:ext>
                </a:extLst>
              </a:tr>
              <a:tr h="629512"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路加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9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恩光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6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954733"/>
                  </a:ext>
                </a:extLst>
              </a:tr>
              <a:tr h="629512"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路義思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8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以馬內利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11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29714"/>
                  </a:ext>
                </a:extLst>
              </a:tr>
              <a:tr h="629512"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蒙恩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15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感動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8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200" kern="100" dirty="0">
                          <a:effectLst/>
                          <a:latin typeface="Aptos" panose="020B00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Aptos" panose="020B00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981246"/>
                  </a:ext>
                </a:extLst>
              </a:tr>
              <a:tr h="629512"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蒙福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8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2000" dirty="0"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</a:rPr>
                        <a:t>約書亞</a:t>
                      </a:r>
                      <a:endParaRPr lang="zh-TW" sz="20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4</a:t>
                      </a:r>
                      <a:endParaRPr lang="zh-TW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3200" kern="100" dirty="0">
                          <a:effectLst/>
                          <a:latin typeface="Aptos" panose="020B00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TW" alt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總計</a:t>
                      </a:r>
                      <a:r>
                        <a:rPr lang="en-US" altLang="zh-TW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:138</a:t>
                      </a:r>
                      <a:r>
                        <a:rPr lang="zh-TW" alt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份</a:t>
                      </a:r>
                      <a:r>
                        <a:rPr lang="en-US" sz="3200" kern="100" dirty="0">
                          <a:effectLst/>
                          <a:latin typeface="王漢宗特明體一標準" panose="02020600000000000000" pitchFamily="18" charset="-120"/>
                          <a:ea typeface="王漢宗特明體一標準" panose="020206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altLang="en-US" sz="3200" kern="100" dirty="0">
                        <a:effectLst/>
                        <a:latin typeface="王漢宗特明體一標準" panose="02020600000000000000" pitchFamily="18" charset="-120"/>
                        <a:ea typeface="王漢宗特明體一標準" panose="020206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139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32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924</Words>
  <Application>Microsoft Office PowerPoint</Application>
  <PresentationFormat>寬螢幕</PresentationFormat>
  <Paragraphs>156</Paragraphs>
  <Slides>25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王漢宗特明體一標準</vt:lpstr>
      <vt:lpstr>華康正顏楷體W5</vt:lpstr>
      <vt:lpstr>華康流隸體</vt:lpstr>
      <vt:lpstr>微軟正黑體</vt:lpstr>
      <vt:lpstr>新細明體</vt:lpstr>
      <vt:lpstr>Aptos</vt:lpstr>
      <vt:lpstr>Arial</vt:lpstr>
      <vt:lpstr>Calibri</vt:lpstr>
      <vt:lpstr>Calibri Light</vt:lpstr>
      <vt:lpstr>Office 佈景主題</vt:lpstr>
      <vt:lpstr>關懷小組訓練會  異象小組</vt:lpstr>
      <vt:lpstr>箴言廿九︰18 ﹔使徒行傳廿六︰19</vt:lpstr>
      <vt:lpstr>            哥林多前書十三︰12</vt:lpstr>
      <vt:lpstr>讀聖經</vt:lpstr>
      <vt:lpstr>PowerPoint 簡報</vt:lpstr>
      <vt:lpstr>           關懷小組聚會5G議程</vt:lpstr>
      <vt:lpstr>PowerPoint 簡報</vt:lpstr>
      <vt:lpstr>    每日會主靈修筆記（自我餵養）</vt:lpstr>
      <vt:lpstr>PowerPoint 簡報</vt:lpstr>
      <vt:lpstr>                          屬靈生活測驗表      王明道                                                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   關懷小組的目的</vt:lpstr>
      <vt:lpstr>        細胞小組的目標</vt:lpstr>
      <vt:lpstr>                     區長&amp;小組長分享</vt:lpstr>
      <vt:lpstr>           蒙恩小組 </vt:lpstr>
      <vt:lpstr>           第四牧區 </vt:lpstr>
      <vt:lpstr>         以馬內利小組 </vt:lpstr>
      <vt:lpstr>           泉源小組 </vt:lpstr>
      <vt:lpstr>      成為異象小組</vt:lpstr>
      <vt:lpstr>                      腓立比書一︰27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文良 林</dc:creator>
  <cp:lastModifiedBy>文良 林</cp:lastModifiedBy>
  <cp:revision>44</cp:revision>
  <dcterms:created xsi:type="dcterms:W3CDTF">2026-03-26T06:09:39Z</dcterms:created>
  <dcterms:modified xsi:type="dcterms:W3CDTF">2026-03-28T10:26:02Z</dcterms:modified>
</cp:coreProperties>
</file>