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  <p:sldMasterId id="2147483767" r:id="rId2"/>
    <p:sldMasterId id="2147483785" r:id="rId3"/>
    <p:sldMasterId id="2147483803" r:id="rId4"/>
  </p:sldMasterIdLst>
  <p:sldIdLst>
    <p:sldId id="256" r:id="rId5"/>
    <p:sldId id="278" r:id="rId6"/>
    <p:sldId id="281" r:id="rId7"/>
    <p:sldId id="280" r:id="rId8"/>
    <p:sldId id="268" r:id="rId9"/>
    <p:sldId id="293" r:id="rId10"/>
    <p:sldId id="295" r:id="rId11"/>
    <p:sldId id="282" r:id="rId12"/>
    <p:sldId id="283" r:id="rId13"/>
    <p:sldId id="288" r:id="rId14"/>
    <p:sldId id="294" r:id="rId15"/>
    <p:sldId id="257" r:id="rId16"/>
    <p:sldId id="259" r:id="rId17"/>
    <p:sldId id="260" r:id="rId18"/>
    <p:sldId id="261" r:id="rId19"/>
    <p:sldId id="262" r:id="rId20"/>
    <p:sldId id="264" r:id="rId21"/>
    <p:sldId id="266" r:id="rId22"/>
    <p:sldId id="269" r:id="rId23"/>
    <p:sldId id="273" r:id="rId24"/>
    <p:sldId id="275" r:id="rId25"/>
    <p:sldId id="277" r:id="rId26"/>
    <p:sldId id="279" r:id="rId27"/>
    <p:sldId id="272" r:id="rId28"/>
    <p:sldId id="274" r:id="rId29"/>
    <p:sldId id="286" r:id="rId30"/>
    <p:sldId id="284" r:id="rId31"/>
    <p:sldId id="296" r:id="rId32"/>
    <p:sldId id="289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4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62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600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627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0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4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0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4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>
            <a:extLst>
              <a:ext uri="{FF2B5EF4-FFF2-40B4-BE49-F238E27FC236}">
                <a16:creationId xmlns:a16="http://schemas.microsoft.com/office/drawing/2014/main" id="{BB4D58A5-5A2C-4C9E-8D21-F0706DE86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4"/>
            <a:ext cx="12192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23F1FE-0E1D-4AAB-9306-B192CBE6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984" y="4324351"/>
            <a:ext cx="30628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01E6-7BF6-444E-9AE3-19518991F4E6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F4E84F-37B4-4CCB-87AC-A911753F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1" y="4324351"/>
            <a:ext cx="65066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E52B87-4D32-438D-A5D0-AD4A8E80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1430339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fld id="{9598AF20-EEE4-4C41-9EB7-1F3906E4C9E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9174314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B618-1D01-4E68-A6FC-BBF9F6D3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E137-5DEB-434A-B06F-1C5DFE8DE425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6CC7-A23E-4AFE-A444-9A61396C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21933-2198-4034-ABB7-2C0BCC54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AC58A-5D46-428E-9675-E54FCCDBC19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661776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277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62B9E8D9-F03C-47E4-8FB9-2DC81484A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4"/>
            <a:ext cx="12192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5"/>
            <a:ext cx="1060704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1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C414E8-F894-4BFE-9B14-9C1DB095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6801" y="381001"/>
            <a:ext cx="291041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FE6D57-F1FA-48E5-B628-5D69D3CE1838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53819F-98F6-489D-A0A4-558EDD79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634" y="381001"/>
            <a:ext cx="64410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655D63-6B03-480D-A801-81CBEB2F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251" y="381001"/>
            <a:ext cx="891116" cy="365125"/>
          </a:xfrm>
        </p:spPr>
        <p:txBody>
          <a:bodyPr/>
          <a:lstStyle>
            <a:lvl1pPr>
              <a:defRPr/>
            </a:lvl1pPr>
          </a:lstStyle>
          <a:p>
            <a:fld id="{A10A1F9C-3168-4EEB-B704-6FAD8480867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9504408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1" y="2194560"/>
            <a:ext cx="5214105" cy="40690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6" y="2194560"/>
            <a:ext cx="5210053" cy="406908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D01762-B584-46ED-BE85-435AC912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789-1C2C-437C-843A-7FB6C5BC37A0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72D1F0-134C-4AEC-A213-B1C64153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C644C8-8171-49F6-ADBE-37B2E944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DFD41-799C-4137-83BE-D6FD18892BF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6478965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50392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39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" y="3132668"/>
            <a:ext cx="5214105" cy="31309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5" cy="31309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F61212-F39D-4EBE-B07B-4212F075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DA63-C0D1-45D7-B01D-0A9F00CB93C5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835CFB-EFEF-43B0-B6A0-573D3286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64B529-343E-4DE5-B502-4991E9F6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D3B9B-7673-4104-B5B5-D290F200069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110763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85540B-46CF-4922-8D5C-858DD093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605E-32F7-45C7-8347-6518FC79FB69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7BC0BC-42C0-4662-8B6E-8B8BC1CA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88520A-8204-4CA8-B870-10E6E33F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DF318-3719-400D-A8E3-160532E7F54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158464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8BC790-078A-43E3-893F-8A985190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1E52-FF3F-4E26-839A-AB0580067B1E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D8A877-2AA6-4AD6-837D-25F56A48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FBE513-27C5-48D5-8D33-3CF36076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E1402-9263-4506-A8EE-AE53CD54274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780585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0" cy="5516880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119E5A-DCCC-4AEF-BF41-19749524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5541-2B3C-47FB-B950-56C9BD9EEB39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0A2121-AB85-42C4-BE26-E6831C0F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20D0CB-DEB2-4546-AB37-59B89B8D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1704-59C3-4687-853D-435A3F4E5E7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0122718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543430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79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5434307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CF0F60-FF41-4AAE-B5E8-E8297E7F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8427-2136-4691-8A18-E91A3205D696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4687D4-613F-491C-8AF8-57753B8A9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F667F6-0ABE-4896-9C5F-4EC46143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7DE3-1659-4A7B-9462-F18AD1524E8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208025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3" y="977035"/>
            <a:ext cx="10600347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1C0C5-221D-4223-928B-C19D8C0F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CB40-84A1-4925-828C-26D733002DAB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5E7F49-61E5-4D56-AFA9-5927193B6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F770CE-507C-43B6-BCD4-10A5971C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41D0A-8BE8-4FDB-8876-662534FC95F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822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0-HD-BTM.png">
            <a:extLst>
              <a:ext uri="{FF2B5EF4-FFF2-40B4-BE49-F238E27FC236}">
                <a16:creationId xmlns:a16="http://schemas.microsoft.com/office/drawing/2014/main" id="{9E27ECEF-30EE-4C10-965D-40FD2C1F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4"/>
            <a:ext cx="12192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649134"/>
            <a:ext cx="103632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62657EE-00C6-448A-8EFC-9E552CF1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6801" y="381001"/>
            <a:ext cx="291041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78184CD-0E7E-44AA-8F2A-C3F64D9B2D50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8C8F24F-1947-4C75-B6F3-D11907EA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634" y="381001"/>
            <a:ext cx="64410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42FDE74-945B-4FBB-B00A-FE066E8F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251" y="381001"/>
            <a:ext cx="891116" cy="365125"/>
          </a:xfrm>
        </p:spPr>
        <p:txBody>
          <a:bodyPr/>
          <a:lstStyle>
            <a:lvl1pPr>
              <a:defRPr/>
            </a:lvl1pPr>
          </a:lstStyle>
          <a:p>
            <a:fld id="{F299F8A1-6740-4312-A3F3-CAA78BE3E1D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031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0-HD-BTM.png">
            <a:extLst>
              <a:ext uri="{FF2B5EF4-FFF2-40B4-BE49-F238E27FC236}">
                <a16:creationId xmlns:a16="http://schemas.microsoft.com/office/drawing/2014/main" id="{FAC0F587-A55E-43BD-9C5A-322FAA9D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4"/>
            <a:ext cx="12192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055E26A0-F0F6-4DC2-8D4E-0DBAB406CC30}"/>
              </a:ext>
            </a:extLst>
          </p:cNvPr>
          <p:cNvSpPr txBox="1"/>
          <p:nvPr/>
        </p:nvSpPr>
        <p:spPr>
          <a:xfrm>
            <a:off x="309033" y="808038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540B65E3-E83E-4D9B-A3E9-19A11AF9AB95}"/>
              </a:ext>
            </a:extLst>
          </p:cNvPr>
          <p:cNvSpPr txBox="1"/>
          <p:nvPr/>
        </p:nvSpPr>
        <p:spPr>
          <a:xfrm>
            <a:off x="10862733" y="3021014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509768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74598"/>
            <a:ext cx="10371669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E1B1EB6-776D-4CEE-8A56-46C323154A1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416801" y="381001"/>
            <a:ext cx="291041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D96CB10-CE96-4C5F-BA75-E9ECD57A1577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51CCB3-03A2-4293-A54C-9A1B1BD75C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91634" y="379414"/>
            <a:ext cx="64410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1196E8B-0B56-4316-AC11-E5F988F29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09251" y="381001"/>
            <a:ext cx="891116" cy="365125"/>
          </a:xfrm>
        </p:spPr>
        <p:txBody>
          <a:bodyPr/>
          <a:lstStyle>
            <a:lvl1pPr>
              <a:defRPr/>
            </a:lvl1pPr>
          </a:lstStyle>
          <a:p>
            <a:fld id="{7B860278-6E48-4603-BB76-6167F897F3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001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30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D032333A-DC18-41E7-99CA-BE3CE9DF0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4"/>
            <a:ext cx="12192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4703"/>
            <a:ext cx="1036637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7"/>
            <a:ext cx="10364811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F79EBB1-97DB-4E36-B34C-3FA556FB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6801" y="379414"/>
            <a:ext cx="291041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C130069-CB41-4EC0-ACFA-E9F3348E9E9E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79BBBBC-3A4D-452D-B875-CB2871B3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634" y="379414"/>
            <a:ext cx="64410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A511489-D1F1-4F57-BC32-F06F6519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251" y="381001"/>
            <a:ext cx="891116" cy="365125"/>
          </a:xfrm>
        </p:spPr>
        <p:txBody>
          <a:bodyPr/>
          <a:lstStyle>
            <a:lvl1pPr>
              <a:defRPr/>
            </a:lvl1pPr>
          </a:lstStyle>
          <a:p>
            <a:fld id="{276F34F6-2D2F-4FF4-A5EC-1DC361D9DB7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6548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391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1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80" y="2904565"/>
            <a:ext cx="341376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1" y="2904068"/>
            <a:ext cx="341376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9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0" y="2904565"/>
            <a:ext cx="341376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408920-682F-47BA-9135-B75D212D278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6CBD7-0022-4396-AA8D-C97BB5EC69BB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B06E07-3B3D-4529-ACA7-032AA3DF193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A14698A-2721-4219-8CE7-576EE8A7BE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36E9244-8FAD-4390-970F-71A2004DEFA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599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5093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80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80" y="2331720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80" y="4796104"/>
            <a:ext cx="341376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4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0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3" y="4113341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2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5E1B4CD-1E5C-439B-9595-49717D1FED4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8968-D45C-4D42-B90E-0AC9F095ECC0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D11DBCD-A359-4D33-B72D-705FBD74F99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996DF4-EDF0-4D0E-8D66-96C91DA33A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395C280D-E973-47E0-AB67-5DC06512AE1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361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0" cy="406908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560E6-50B7-448D-A2B8-F7294DCB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127B-DA98-437C-AB73-A1605A7EF948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EB41F-0698-43BB-986B-D13CC638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CDD1-1A9C-4F37-923E-A39C78F8B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BD5B4-CCC0-4F43-B19C-DABB63C7510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1775237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>
            <a:extLst>
              <a:ext uri="{FF2B5EF4-FFF2-40B4-BE49-F238E27FC236}">
                <a16:creationId xmlns:a16="http://schemas.microsoft.com/office/drawing/2014/main" id="{F4C234A0-DC12-488B-AD95-F97C2364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4"/>
            <a:ext cx="12192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1" y="746126"/>
            <a:ext cx="8370713" cy="424973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AC15C4-84AD-4BC6-87D5-E306AAE9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6801" y="381001"/>
            <a:ext cx="2910417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3FBDA76-D20B-4954-A909-FB28169F9CA7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6AF70B-DFA6-407A-B3F6-9E2800FA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634" y="381001"/>
            <a:ext cx="64410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D6B54E-4004-4131-BFB8-C78DEFCC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251" y="381001"/>
            <a:ext cx="891116" cy="365125"/>
          </a:xfrm>
        </p:spPr>
        <p:txBody>
          <a:bodyPr/>
          <a:lstStyle>
            <a:lvl1pPr>
              <a:defRPr/>
            </a:lvl1pPr>
          </a:lstStyle>
          <a:p>
            <a:fld id="{33B18932-C901-4DE8-BBB9-6EB35647801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061525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0-HD-BTM.png">
            <a:extLst>
              <a:ext uri="{FF2B5EF4-FFF2-40B4-BE49-F238E27FC236}">
                <a16:creationId xmlns:a16="http://schemas.microsoft.com/office/drawing/2014/main" id="{83CCC98F-43AC-A500-06C9-E97FEC8F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063E91-5918-D23C-8D43-9791E719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852F-3D30-41F1-9E8A-C39A19500FB1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C02E9F-D47E-AD6B-DB49-E83D5A12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BE3450-92CC-D981-FBB5-12722407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6FB5-4EFC-474C-8BE6-7868A2FC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4503265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A921-D122-EE9E-F675-F8E69EFF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9E9C-C708-4951-8526-89AEA82A6669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064A-C2CA-A7E5-8A73-771CD894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20A1D-D3F3-7333-FAF4-BFEBA723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1D98-0C2C-4C6E-909E-5FAE000A6C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69271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0-HD-BTM.png">
            <a:extLst>
              <a:ext uri="{FF2B5EF4-FFF2-40B4-BE49-F238E27FC236}">
                <a16:creationId xmlns:a16="http://schemas.microsoft.com/office/drawing/2014/main" id="{DC43C795-6A02-CF37-288C-FF5CFE4A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8EBB6E-866D-EFF4-0863-2D6447AB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C4FCDFE-7754-4827-95CD-F5764757AD42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A0DED3-95F2-9CA6-2B36-39FC420C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174E6-DFB7-7B83-2712-2A4BD9DE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96DD-6CB0-4D33-9180-CA36AA9BD1C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8730432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3BB579-7AB1-C750-4BB4-FCF06340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72E0-C8A0-4F7A-8B9F-DC5F2E079688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81781D-A2B4-C988-B202-A49F99F0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E8E081-509E-561D-74C8-E6C73D35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CC5E-3AB2-4810-A10B-0121496AB5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504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A1D0F5E-CA67-533B-C8E3-9C6F37AE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4A68-A0FF-4683-8782-370B904FBEFF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EDE4AE-18C5-B2C2-11CF-F70ADF52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E164F2-582B-CEF5-D1EC-45770415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9BF8-D2C5-42B7-AC83-B192CE6B90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078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9732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BEE70B-2FD6-03FD-1D75-363D57B7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5B4E-7A0A-449F-B076-3BD2F3231135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B23B6D-E74D-0857-61BD-3579B785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A9197F-483B-B1B8-468B-6952B9ED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ADA7-90EA-42C2-8FF2-D3E241663E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287402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D5C8A39-9166-24F8-7B8E-99ACB196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8E0B-7871-4997-8D98-D2688F16B078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ECCEB2-0578-A675-571B-8BBCC0E9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2A4994-1890-DC40-9279-DFE4D616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9274-5718-4D7E-99D2-B9B9E77045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8050550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879507-D852-9567-3462-9CB2D05C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39CF-0ED3-474F-880C-64C9B9C10B04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805E94-2E62-BC56-DF6E-F82D2583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6FFB2-9F17-4914-2806-E0E7D143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6EEB-C88A-475B-8042-5C77DED923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553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012B4F-8392-4790-46AD-611CCC0A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E5B1-A64B-4368-8630-EE256207AE22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2DF698-06FF-FAA2-2E59-EA16E089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3E476-15F3-71CD-421E-37893B27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1A011-171C-4909-806C-43B80D1B6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265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FEF8C4-CCDC-888D-BEC6-23950045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82CD-A379-4A68-B651-D37C8AF78745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19D542-4E5A-2616-2BBB-77D518B5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4EFC63-5E0B-B193-88DA-BFCACD21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FBF0-31CD-4F0C-8402-50043DED05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0505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0-HD-BTM.png">
            <a:extLst>
              <a:ext uri="{FF2B5EF4-FFF2-40B4-BE49-F238E27FC236}">
                <a16:creationId xmlns:a16="http://schemas.microsoft.com/office/drawing/2014/main" id="{EB4E3F5E-830C-BA22-913A-E2AA09E3D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F2DA0-BD2C-9ED9-2E6A-061C9B7CB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2B8F43D7-B59B-47AC-9B99-A4A9AF2C06AF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11FB0-699F-75C7-DCFA-7610968E9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ACA6D-E752-930D-3C8E-29EE4E2E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4D2D-98D5-4315-BDCC-31DDB07EA5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579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C0-HD-BTM.png">
            <a:extLst>
              <a:ext uri="{FF2B5EF4-FFF2-40B4-BE49-F238E27FC236}">
                <a16:creationId xmlns:a16="http://schemas.microsoft.com/office/drawing/2014/main" id="{CED96989-B56D-BBEF-C743-357B601D7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671EAF2C-9651-A8CC-CCC9-9AEC6FFFFD50}"/>
              </a:ext>
            </a:extLst>
          </p:cNvPr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altLang="zh-TW" sz="8000"/>
              <a:t>“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E8EF675-D6E4-AF3C-9292-703682FF3A68}"/>
              </a:ext>
            </a:extLst>
          </p:cNvPr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altLang="zh-TW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92E826E-2BB7-F73B-AA52-E4DF4BCC789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83B1C7C-7BF3-4CD7-B2E5-7484B2E99520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0CF4D27-8856-21F6-F811-6692370D31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81A5AF4-9629-4E51-9476-38A4090C4E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B54E7-A09E-4435-B57F-9CB00152D9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40715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0-HD-BTM.png">
            <a:extLst>
              <a:ext uri="{FF2B5EF4-FFF2-40B4-BE49-F238E27FC236}">
                <a16:creationId xmlns:a16="http://schemas.microsoft.com/office/drawing/2014/main" id="{537470A1-3056-16AC-6FE7-3F5812C66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AC368-54B3-B359-F937-5466DBD3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5017EC91-66C6-48F0-B92F-6EE357FBEE3A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DB932-92CD-671B-F55A-89D612C1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CB936-4B4B-738A-14D8-BD6BBC0A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07676-74DD-423A-9F85-5E93F87FCB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3013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8CF654-452E-D0D3-4DF9-3921A8F2EDE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D014-3C29-4879-9C73-63FD6C650FCB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C3DF8F-34AE-37CA-8E31-9890A476CE6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CE3F63-97C5-5EF3-5644-23671F65B3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76B5-BABF-4BFF-BB50-20D23CC188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653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13E8E0-2360-FE77-1799-E80D14D34C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0E37-6971-4AB5-9C78-EE2237D32C5E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93D65F-8AD5-B6A7-8985-BD66C5D1B68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CBDF59-FB4C-E28F-B955-75E24A4A548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98F7-2DEE-4905-B50C-662A92CE3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694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5039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14439-C34F-48E0-F079-0F05C1E1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9485-C3CF-407A-BB08-90777F9A1C48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89BA0-AD5D-3D52-B0A1-830B6FCB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3D63C-2B3E-1335-F8AC-841774317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83AE-F734-4A80-9874-648467FDBE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213303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66463B60-9854-2506-1924-EF64ED22D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CA03A-6020-9012-AC3C-35755062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095C1852-1833-4E5B-9CF6-217A42D0E727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08B9F8-12D1-AA41-DBA2-5C2393C5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99743E-9DD4-C4CB-551B-97B4F6CF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1ACF-FE4C-42B6-B6C7-3089419B1C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2991895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372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3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17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743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14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19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57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6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2649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4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ABCCB-2F90-40C7-BEB8-5E25AD4A12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CAE1-596A-474B-9EE6-71EF4C5DD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1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690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F5A55-307D-4682-97EF-67FF7B314248}" type="datetimeFigureOut">
              <a:rPr lang="zh-TW" altLang="en-US" smtClean="0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6499-FFFE-40BD-8CD3-3B87D520DB57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801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63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>
            <a:extLst>
              <a:ext uri="{FF2B5EF4-FFF2-40B4-BE49-F238E27FC236}">
                <a16:creationId xmlns:a16="http://schemas.microsoft.com/office/drawing/2014/main" id="{8E36A020-1801-4E9B-A416-F399D19174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0E4DD-AD29-47EC-AE4C-988DA1FD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1" y="763588"/>
            <a:ext cx="8504767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0FBE3C9-5208-4AF4-8CFF-C1E894D0A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91634" y="2193925"/>
            <a:ext cx="1060873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044D-A6C3-4856-8761-161C48AD3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49218" y="6356351"/>
            <a:ext cx="28511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EF5A55-307D-4682-97EF-67FF7B314248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6E7C8-A29A-42F2-B1AC-FF20EF1A0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1634" y="6356351"/>
            <a:ext cx="7575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88735-4426-47FC-8C86-99F668D5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1" y="381001"/>
            <a:ext cx="26373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CC396499-FFFE-40BD-8CD3-3B87D520DB5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2995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ransition spd="slow">
    <p:randomBar dir="vert"/>
  </p:transition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>
            <a:extLst>
              <a:ext uri="{FF2B5EF4-FFF2-40B4-BE49-F238E27FC236}">
                <a16:creationId xmlns:a16="http://schemas.microsoft.com/office/drawing/2014/main" id="{7F52474D-2114-4B37-A651-240B5E3F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98449-EB28-C8D9-79C0-AC239EE1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277F64B-F51D-A670-942E-07335D449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E70-EE8D-99C1-66B6-64B8F827A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0F224D-1DE8-4FFB-9025-7C5BEF8CCA2A}" type="datetimeFigureOut">
              <a:rPr lang="zh-TW" altLang="en-US"/>
              <a:pPr>
                <a:defRPr/>
              </a:pPr>
              <a:t>2023/4/29/Sat</a:t>
            </a:fld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88F8C-6CB8-1B0D-2C1F-C6C266CA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1848-EEE2-AA5A-52E2-BD11E821C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2E5F1E-CF2A-451B-8073-73B3807D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014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ransition spd="slow">
    <p:randomBar dir="vert"/>
  </p:transition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397AF7D-B27C-46D6-9831-672F06E7945E}" type="datetimeFigureOut">
              <a:rPr lang="en-US" smtClean="0"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F3E4AB9-044A-4566-B4ED-A09605D82CF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5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19620" y="281159"/>
            <a:ext cx="8352759" cy="1020988"/>
          </a:xfrm>
        </p:spPr>
        <p:txBody>
          <a:bodyPr>
            <a:normAutofit fontScale="90000"/>
          </a:bodyPr>
          <a:lstStyle/>
          <a:p>
            <a:r>
              <a:rPr lang="zh-TW" altLang="en-US" sz="7300" b="0" dirty="0">
                <a:solidFill>
                  <a:srgbClr val="FFFF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平凡的人做偉大的事</a:t>
            </a:r>
          </a:p>
        </p:txBody>
      </p:sp>
      <p:pic>
        <p:nvPicPr>
          <p:cNvPr id="5" name="圖片 1">
            <a:extLst>
              <a:ext uri="{FF2B5EF4-FFF2-40B4-BE49-F238E27FC236}">
                <a16:creationId xmlns:a16="http://schemas.microsoft.com/office/drawing/2014/main" id="{765DB2D3-9CE3-4E24-AA6A-9382F4248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3095"/>
            <a:ext cx="12192000" cy="527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5">
            <a:hlinkClick r:id="" action="ppaction://noaction"/>
            <a:extLst>
              <a:ext uri="{FF2B5EF4-FFF2-40B4-BE49-F238E27FC236}">
                <a16:creationId xmlns:a16="http://schemas.microsoft.com/office/drawing/2014/main" id="{5F8B1614-27E2-4AA6-B33E-EF1369089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0175" y="5490090"/>
            <a:ext cx="3865835" cy="9380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1pPr>
            <a:lvl2pPr marL="742950" indent="-28575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zh-TW" altLang="en-US" sz="5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蔡幸昇牧師</a:t>
            </a:r>
            <a:endParaRPr lang="zh-CN" altLang="en-US" sz="5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Box 35">
            <a:hlinkClick r:id="" action="ppaction://noaction"/>
            <a:extLst>
              <a:ext uri="{FF2B5EF4-FFF2-40B4-BE49-F238E27FC236}">
                <a16:creationId xmlns:a16="http://schemas.microsoft.com/office/drawing/2014/main" id="{61116CC0-E61E-696C-57F7-1F6247CF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218" y="3939071"/>
            <a:ext cx="5190837" cy="14778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1pPr>
            <a:lvl2pPr marL="742950" indent="-28575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5pPr>
            <a:lvl6pPr marL="25146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6pPr>
            <a:lvl7pPr marL="29718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7pPr>
            <a:lvl8pPr marL="34290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8pPr>
            <a:lvl9pPr marL="3886200" indent="-228600" algn="ctr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华文细黑" panose="020B0604020202020204" pitchFamily="2" charset="-122"/>
                <a:ea typeface="华文细黑" panose="020B0604020202020204" pitchFamily="2" charset="-122"/>
                <a:cs typeface="+mn-cs"/>
              </a:defRPr>
            </a:lvl9pPr>
          </a:lstStyle>
          <a:p>
            <a:pPr>
              <a:lnSpc>
                <a:spcPts val="5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53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重新教會培靈會</a:t>
            </a:r>
            <a:endParaRPr lang="en-US" altLang="zh-TW" sz="53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CN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2023</a:t>
            </a:r>
            <a:r>
              <a:rPr lang="zh-TW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CN" altLang="en-US" sz="4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343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>
            <a:extLst>
              <a:ext uri="{FF2B5EF4-FFF2-40B4-BE49-F238E27FC236}">
                <a16:creationId xmlns:a16="http://schemas.microsoft.com/office/drawing/2014/main" id="{BA219A1E-C15E-3265-A60D-4738C9495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25C7DD9-4FDD-8939-838C-9E6B1A8A1740}"/>
              </a:ext>
            </a:extLst>
          </p:cNvPr>
          <p:cNvSpPr/>
          <p:nvPr/>
        </p:nvSpPr>
        <p:spPr>
          <a:xfrm>
            <a:off x="4151313" y="260350"/>
            <a:ext cx="7848600" cy="6092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我若有千鎊英金，中國可以全部支取；</a:t>
            </a: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我若有千條性命，中國可以全部擁有。</a:t>
            </a: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F2E28">
                    <a:lumMod val="40000"/>
                    <a:lumOff val="60000"/>
                  </a:srgbClr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不，不是中國，乃是</a:t>
            </a:r>
            <a:r>
              <a:rPr kumimoji="0" lang="zh-TW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基督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F2E28">
                    <a:lumMod val="40000"/>
                    <a:lumOff val="60000"/>
                  </a:srgbClr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。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DF2E28">
                  <a:lumMod val="40000"/>
                  <a:lumOff val="60000"/>
                </a:srgbClr>
              </a:solidFill>
              <a:effectLst/>
              <a:uLnTx/>
              <a:uFillTx/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36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                       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華康中圓體" panose="020F0509000000000000" pitchFamily="49" charset="-120"/>
              <a:ea typeface="華康中圓體" panose="020F05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If I had a thousand pounds China 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  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should have it—if I had a thousand </a:t>
            </a:r>
          </a:p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           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lives, China should have them. </a:t>
            </a:r>
          </a:p>
          <a:p>
            <a:pPr marL="0" marR="0" lvl="0" indent="0" algn="l" defTabSz="4572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              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No! 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DF2E28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Not China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, but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Christ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.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380EEC7-10AA-1801-D48F-4DA289D31C50}"/>
              </a:ext>
            </a:extLst>
          </p:cNvPr>
          <p:cNvSpPr txBox="1"/>
          <p:nvPr/>
        </p:nvSpPr>
        <p:spPr>
          <a:xfrm>
            <a:off x="849024" y="5744139"/>
            <a:ext cx="36004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內地會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rPr>
              <a:t> 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華康中圓體" panose="020F0509000000000000" pitchFamily="49" charset="-120"/>
                <a:ea typeface="華康中圓體" panose="020F0509000000000000" pitchFamily="49" charset="-120"/>
                <a:cs typeface="+mn-cs"/>
              </a:rPr>
              <a:t>戴德生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/>
              <a:uLnTx/>
              <a:uFillTx/>
              <a:latin typeface="Century Gothic" panose="020B0502020202020204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andle_wallpaper_candle_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46764" y="216206"/>
            <a:ext cx="5966691" cy="2008439"/>
          </a:xfrm>
        </p:spPr>
        <p:txBody>
          <a:bodyPr/>
          <a:lstStyle/>
          <a:p>
            <a:pPr>
              <a:lnSpc>
                <a:spcPts val="73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寧願燒盡，</a:t>
            </a:r>
            <a:endParaRPr lang="en-US" altLang="zh-TW" sz="6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7300"/>
              </a:lnSpc>
              <a:spcBef>
                <a:spcPts val="0"/>
              </a:spcBef>
              <a:buFontTx/>
              <a:buNone/>
            </a:pPr>
            <a:r>
              <a:rPr lang="zh-TW" altLang="en-US" sz="7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6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不願朽壞。</a:t>
            </a:r>
            <a:r>
              <a:rPr lang="zh-TW" altLang="en-US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 </a:t>
            </a:r>
          </a:p>
          <a:p>
            <a:pPr marL="0" indent="0">
              <a:buNone/>
            </a:pPr>
            <a:endParaRPr lang="en-US" altLang="zh-TW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B19E6D8-7330-EBE7-AFDC-5EECFF15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6842"/>
            <a:ext cx="3862973" cy="4629534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25A0068-50F3-026F-05C7-24BEBF0F2E1E}"/>
              </a:ext>
            </a:extLst>
          </p:cNvPr>
          <p:cNvSpPr txBox="1">
            <a:spLocks noChangeArrowheads="1"/>
          </p:cNvSpPr>
          <p:nvPr/>
        </p:nvSpPr>
        <p:spPr>
          <a:xfrm>
            <a:off x="157017" y="5712457"/>
            <a:ext cx="3158837" cy="873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馬偕牧師</a:t>
            </a:r>
          </a:p>
        </p:txBody>
      </p:sp>
    </p:spTree>
    <p:extLst>
      <p:ext uri="{BB962C8B-B14F-4D97-AF65-F5344CB8AC3E}">
        <p14:creationId xmlns:p14="http://schemas.microsoft.com/office/powerpoint/2010/main" val="113240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1745" y="945824"/>
            <a:ext cx="11544609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一、教會的本質是什麼</a:t>
            </a:r>
            <a:r>
              <a:rPr lang="en-US" altLang="zh-TW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教會的</a:t>
            </a:r>
            <a:r>
              <a:rPr lang="zh-TW" altLang="en-US" sz="57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本質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教會存在的</a:t>
            </a:r>
            <a:r>
              <a:rPr lang="zh-TW" altLang="en-US" sz="57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5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教會要做什麼 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→ 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門徒要做什麼</a:t>
            </a:r>
          </a:p>
          <a:p>
            <a:pPr>
              <a:lnSpc>
                <a:spcPts val="5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提前一</a:t>
            </a: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基督耶穌降世，為要拯救罪人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5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提前二</a:t>
            </a: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４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祂願意萬人得救，明白真道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14464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6133" y="504451"/>
            <a:ext cx="11010922" cy="582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1200"/>
              </a:spcAft>
            </a:pP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二、主耶穌的呼召與差遣</a:t>
            </a:r>
          </a:p>
          <a:p>
            <a:pPr>
              <a:lnSpc>
                <a:spcPts val="5200"/>
              </a:lnSpc>
              <a:spcAft>
                <a:spcPts val="1200"/>
              </a:spcAft>
            </a:pP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馬可福音一</a:t>
            </a:r>
            <a:r>
              <a:rPr lang="en-US" altLang="zh-TW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:17</a:t>
            </a: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000" b="1" u="sng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700"/>
              </a:lnSpc>
              <a:spcAft>
                <a:spcPts val="600"/>
              </a:spcAft>
            </a:pPr>
            <a:r>
              <a:rPr lang="zh-TW" altLang="en-US" sz="45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耶穌對他們說：來跟從我，我要叫你們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700"/>
              </a:lnSpc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得人如得魚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一樣。</a:t>
            </a:r>
          </a:p>
          <a:p>
            <a:pPr>
              <a:lnSpc>
                <a:spcPts val="52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使徒行傳一</a:t>
            </a:r>
            <a:r>
              <a:rPr lang="en-US" altLang="zh-TW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:8</a:t>
            </a:r>
            <a:r>
              <a:rPr lang="zh-TW" altLang="en-US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2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但聖靈降臨在你們身上，你們就必得著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能力，並要在耶路撒冷、猶太全地和撒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瑪利亞，直到地極，</a:t>
            </a:r>
            <a:r>
              <a:rPr lang="zh-TW" altLang="en-US" sz="52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作我的見證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4905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0447" y="302808"/>
            <a:ext cx="9013371" cy="6196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  <a:spcAft>
                <a:spcPts val="1200"/>
              </a:spcAft>
            </a:pP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三、使命是什麼</a:t>
            </a:r>
          </a:p>
          <a:p>
            <a:pPr>
              <a:lnSpc>
                <a:spcPts val="5200"/>
              </a:lnSpc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5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使命與異象不同</a:t>
            </a:r>
            <a:endParaRPr lang="en-US" altLang="zh-TW" sz="5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  <a:spcAft>
                <a:spcPts val="12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VS.</a:t>
            </a:r>
            <a:r>
              <a:rPr lang="zh-TW" altLang="en-US" sz="2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</a:p>
          <a:p>
            <a:pPr>
              <a:lnSpc>
                <a:spcPts val="5200"/>
              </a:lnSpc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5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使命的實踐</a:t>
            </a:r>
            <a:endParaRPr lang="en-US" altLang="zh-TW" sz="5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  <a:spcAft>
                <a:spcPts val="12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知道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擁有</a:t>
            </a:r>
          </a:p>
          <a:p>
            <a:pPr>
              <a:lnSpc>
                <a:spcPts val="5200"/>
              </a:lnSpc>
              <a:spcAft>
                <a:spcPts val="12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5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5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使命的特色</a:t>
            </a:r>
            <a:endParaRPr lang="en-US" altLang="zh-TW" sz="5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en-US" altLang="zh-TW" sz="2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終其一生都要做的事</a:t>
            </a:r>
            <a:endParaRPr lang="en-US" altLang="zh-TW" sz="52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en-US" altLang="zh-TW" sz="2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做得很有品質有果效</a:t>
            </a:r>
          </a:p>
        </p:txBody>
      </p:sp>
      <p:sp>
        <p:nvSpPr>
          <p:cNvPr id="2" name="不等於 1"/>
          <p:cNvSpPr/>
          <p:nvPr/>
        </p:nvSpPr>
        <p:spPr>
          <a:xfrm>
            <a:off x="4296793" y="3366856"/>
            <a:ext cx="843377" cy="723531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1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9792" y="382012"/>
            <a:ext cx="1187595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四、道成肉身的教會</a:t>
            </a:r>
          </a:p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道成肉身的意義</a:t>
            </a:r>
          </a:p>
          <a:p>
            <a:pPr>
              <a:lnSpc>
                <a:spcPts val="5000"/>
              </a:lnSpc>
            </a:pP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約翰福音一</a:t>
            </a:r>
            <a:r>
              <a:rPr lang="en-US" altLang="zh-TW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:14</a:t>
            </a:r>
            <a:r>
              <a:rPr lang="en-US" altLang="zh-TW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道成了肉身，住在我們中間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             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3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充充滿滿地</a:t>
            </a:r>
            <a:r>
              <a:rPr lang="zh-TW" altLang="en-US" sz="50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5000" b="1" u="sng" dirty="0"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恩典</a:t>
            </a:r>
            <a:r>
              <a:rPr lang="zh-TW" altLang="en-US" sz="50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50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真理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哥林多前書九</a:t>
            </a:r>
            <a:r>
              <a:rPr lang="en-US" altLang="zh-TW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:22-23 </a:t>
            </a:r>
          </a:p>
          <a:p>
            <a:pPr>
              <a:lnSpc>
                <a:spcPts val="5000"/>
              </a:lnSpc>
            </a:pP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46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軟弱的人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，我就作軟弱的人，為要贏得軟弱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的人。對甚麼樣的人，我就作甚麼樣的人。無 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論如何我</a:t>
            </a:r>
            <a:r>
              <a:rPr lang="zh-TW" altLang="en-US" sz="46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總要</a:t>
            </a:r>
            <a:r>
              <a:rPr lang="zh-TW" altLang="en-US" sz="46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救一些人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。凡我所做的，都是為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4600" b="1" u="sng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福音的緣故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，為要與人共享這</a:t>
            </a:r>
            <a:r>
              <a:rPr lang="zh-TW" altLang="en-US" sz="4600" b="1" u="sng" dirty="0">
                <a:solidFill>
                  <a:srgbClr val="FFFF66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福音的好處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35347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0982" y="465188"/>
            <a:ext cx="11427361" cy="561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600"/>
              </a:spcAft>
            </a:pPr>
            <a:r>
              <a:rPr lang="en-US" altLang="zh-TW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道成肉身的實踐原則</a:t>
            </a:r>
          </a:p>
          <a:p>
            <a:pPr>
              <a:lnSpc>
                <a:spcPts val="5400"/>
              </a:lnSpc>
            </a:pP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44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道成肉身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的意義是教會的</a:t>
            </a:r>
            <a:r>
              <a:rPr lang="zh-TW" altLang="en-US" sz="4800" b="1" u="sng" dirty="0">
                <a:solidFill>
                  <a:srgbClr val="FFC0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核心價值</a:t>
            </a:r>
          </a:p>
          <a:p>
            <a:pPr>
              <a:lnSpc>
                <a:spcPts val="5400"/>
              </a:lnSpc>
            </a:pP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道成肉身所表達的內涵：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救贖 </a:t>
            </a: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改變 </a:t>
            </a: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主動 </a:t>
            </a: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俯就</a:t>
            </a:r>
          </a:p>
          <a:p>
            <a:pPr>
              <a:lnSpc>
                <a:spcPts val="5400"/>
              </a:lnSpc>
            </a:pP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福音是神透過教會</a:t>
            </a:r>
            <a:r>
              <a:rPr lang="zh-TW" altLang="en-US" sz="44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4400" b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不信的人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講話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教會要傳</a:t>
            </a:r>
            <a:r>
              <a:rPr lang="zh-TW" altLang="en-US" sz="44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對焦式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的福音→傳福音就是要講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zh-TW" altLang="en-US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400" b="1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人聽得懂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的話、</a:t>
            </a:r>
            <a:r>
              <a:rPr lang="zh-TW" altLang="en-US" sz="44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聽得進去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的話</a:t>
            </a:r>
          </a:p>
          <a:p>
            <a:pPr>
              <a:lnSpc>
                <a:spcPts val="5400"/>
              </a:lnSpc>
            </a:pPr>
            <a:r>
              <a:rPr lang="en-US" altLang="zh-TW" sz="4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教會很屬靈，不像人；教會很世俗，沒有神。</a:t>
            </a:r>
          </a:p>
        </p:txBody>
      </p:sp>
    </p:spTree>
    <p:extLst>
      <p:ext uri="{BB962C8B-B14F-4D97-AF65-F5344CB8AC3E}">
        <p14:creationId xmlns:p14="http://schemas.microsoft.com/office/powerpoint/2010/main" val="2379723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237" y="0"/>
            <a:ext cx="12210473" cy="742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五、教會要以佈道為導向</a:t>
            </a:r>
          </a:p>
          <a:p>
            <a:pPr>
              <a:lnSpc>
                <a:spcPts val="4800"/>
              </a:lnSpc>
              <a:spcAft>
                <a:spcPts val="600"/>
              </a:spcAft>
            </a:pPr>
            <a:r>
              <a:rPr lang="en-US" altLang="zh-TW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600" b="1" u="sng" dirty="0">
                <a:solidFill>
                  <a:srgbClr val="FFFF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全心佈道</a:t>
            </a:r>
          </a:p>
          <a:p>
            <a:pPr>
              <a:lnSpc>
                <a:spcPts val="3800"/>
              </a:lnSpc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腓立比書一</a:t>
            </a:r>
            <a:r>
              <a:rPr lang="en-US" altLang="zh-TW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:3-5</a:t>
            </a:r>
            <a:r>
              <a:rPr lang="en-US" altLang="zh-TW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我每逢想念你們，就感謝我的 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3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上帝，每逢為你們眾人祈求的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時候，總是歡歡喜喜地祈求，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為從第一天直到如今，你們都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同心合意興旺福音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700"/>
              </a:lnSpc>
              <a:spcAft>
                <a:spcPts val="600"/>
              </a:spcAft>
            </a:pPr>
            <a:r>
              <a:rPr lang="en-US" altLang="zh-TW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600" b="1" u="sng" dirty="0">
                <a:solidFill>
                  <a:srgbClr val="FFFF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全力佈道</a:t>
            </a:r>
          </a:p>
          <a:p>
            <a:pPr algn="just">
              <a:lnSpc>
                <a:spcPts val="4000"/>
              </a:lnSpc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羅馬書一</a:t>
            </a:r>
            <a:r>
              <a:rPr lang="en-US" altLang="zh-TW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:15</a:t>
            </a:r>
            <a:r>
              <a:rPr lang="en-US" altLang="zh-TW" sz="4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所以情願</a:t>
            </a:r>
            <a:r>
              <a:rPr lang="zh-TW" altLang="en-US" sz="46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盡我的力量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，將福音也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2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傳給你們在羅馬的人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zh-TW" altLang="en-US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歌羅西書一</a:t>
            </a:r>
            <a:r>
              <a:rPr lang="en-US" altLang="zh-TW" sz="4000" b="1" u="sng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:29</a:t>
            </a:r>
            <a:r>
              <a:rPr lang="zh-TW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我也為此勞苦，照著祂在我裡面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運用的大能，</a:t>
            </a:r>
            <a:r>
              <a:rPr lang="zh-TW" altLang="en-US" sz="4600" b="1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盡心竭力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5000"/>
              </a:lnSpc>
            </a:pPr>
            <a:endParaRPr lang="zh-TW" altLang="en-US" sz="4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765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7782" y="93215"/>
            <a:ext cx="12044218" cy="667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200"/>
              </a:lnSpc>
              <a:spcAft>
                <a:spcPts val="1200"/>
              </a:spcAft>
            </a:pPr>
            <a:r>
              <a:rPr lang="en-US" altLang="zh-TW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600" b="1" u="sng" dirty="0">
                <a:solidFill>
                  <a:srgbClr val="FFFF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專業佈道</a:t>
            </a:r>
            <a:endParaRPr lang="zh-TW" altLang="en-US" sz="4600" b="1" dirty="0">
              <a:solidFill>
                <a:srgbClr val="FFFF00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歌羅西書一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:28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我們傳揚祂，是用</a:t>
            </a:r>
            <a:r>
              <a:rPr lang="zh-TW" altLang="en-US" sz="4600" b="1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諸般的智慧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3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勸戒各人，教導各人，要把各人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3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在基督裡完完全全的引到上帝面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前。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600" b="1" u="sng" dirty="0">
                <a:solidFill>
                  <a:srgbClr val="FFFF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福音興旺</a:t>
            </a:r>
            <a:r>
              <a:rPr lang="zh-TW" altLang="en-US" sz="4600" b="1" dirty="0">
                <a:solidFill>
                  <a:srgbClr val="FFFF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600" b="1" u="sng" dirty="0">
                <a:solidFill>
                  <a:srgbClr val="FFFF00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教會復興</a:t>
            </a:r>
          </a:p>
          <a:p>
            <a:pPr>
              <a:lnSpc>
                <a:spcPts val="4000"/>
              </a:lnSpc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13:49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於是主的道</a:t>
            </a:r>
            <a:r>
              <a:rPr lang="zh-TW" altLang="en-US" sz="46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傳遍了那一帶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地方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19:20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這樣，主的道</a:t>
            </a:r>
            <a:r>
              <a:rPr lang="zh-TW" altLang="en-US" sz="4600" b="1" u="sng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大大興旺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，而且</a:t>
            </a:r>
            <a:endParaRPr lang="en-US" altLang="zh-TW" sz="46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zh-TW" altLang="en-US" sz="4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600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得勝</a:t>
            </a:r>
            <a:r>
              <a:rPr lang="zh-TW" altLang="en-US" sz="4600" b="1" dirty="0"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4600" b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普遍傳開了</a:t>
            </a:r>
            <a:r>
              <a:rPr lang="zh-TW" altLang="en-US" sz="46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40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走得出去，傳得開來，才叫道，才是上帝所</a:t>
            </a:r>
            <a:endParaRPr lang="en-US" altLang="zh-TW" sz="44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喜悅的教會。</a:t>
            </a:r>
          </a:p>
        </p:txBody>
      </p:sp>
    </p:spTree>
    <p:extLst>
      <p:ext uri="{BB962C8B-B14F-4D97-AF65-F5344CB8AC3E}">
        <p14:creationId xmlns:p14="http://schemas.microsoft.com/office/powerpoint/2010/main" val="158353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71703" y="377212"/>
            <a:ext cx="9724572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spcAft>
                <a:spcPts val="1200"/>
              </a:spcAft>
            </a:pPr>
            <a:r>
              <a:rPr lang="zh-TW" altLang="en-US" sz="52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六、應該怎樣建立教會</a:t>
            </a:r>
          </a:p>
          <a:p>
            <a:pPr>
              <a:lnSpc>
                <a:spcPts val="5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8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佈道為導向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建立教會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8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佈道來架構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教會的事工方向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以佈道作為</a:t>
            </a:r>
            <a:r>
              <a:rPr lang="zh-TW" altLang="en-US" sz="48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門徒訓練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的方向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sz="48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人人佈道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的對外平台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sz="48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專業佈道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的訓練機制</a:t>
            </a:r>
            <a:endParaRPr lang="en-US" altLang="zh-TW" sz="4800" b="1" dirty="0">
              <a:solidFill>
                <a:prstClr val="white"/>
              </a:solidFill>
              <a:effectLst>
                <a:glow rad="76200">
                  <a:prstClr val="black"/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4800" b="1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建立教會</a:t>
            </a:r>
            <a:r>
              <a:rPr lang="zh-TW" altLang="en-US" sz="4800" b="1" u="sng" dirty="0">
                <a:solidFill>
                  <a:prstClr val="white"/>
                </a:solidFill>
                <a:effectLst>
                  <a:glow rad="76200">
                    <a:prstClr val="black"/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佈道的文化</a:t>
            </a:r>
          </a:p>
        </p:txBody>
      </p:sp>
    </p:spTree>
    <p:extLst>
      <p:ext uri="{BB962C8B-B14F-4D97-AF65-F5344CB8AC3E}">
        <p14:creationId xmlns:p14="http://schemas.microsoft.com/office/powerpoint/2010/main" val="122772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0A466E-D8B2-7148-106B-6F338508A4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9186" y="260350"/>
            <a:ext cx="7092950" cy="647700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馬太福音二十八章</a:t>
            </a:r>
            <a:r>
              <a:rPr lang="en-US" altLang="zh-TW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18-20</a:t>
            </a:r>
            <a:r>
              <a:rPr lang="zh-TW" alt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094FB9-ECF4-47F7-2804-239452A6A4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5325" y="1125538"/>
            <a:ext cx="11641138" cy="5472112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ts val="4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5000" dirty="0">
                <a:effectLst>
                  <a:outerShdw blurRad="38100" dist="38100" dir="2700000" algn="tl">
                    <a:srgbClr val="454545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耶穌進前來，對他們說：天上、</a:t>
            </a:r>
            <a:endParaRPr lang="en-US" altLang="zh-TW" sz="5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4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地下</a:t>
            </a:r>
            <a:r>
              <a:rPr lang="zh-TW" altLang="en-US" sz="5600" b="1" u="sng" dirty="0">
                <a:solidFill>
                  <a:srgbClr val="F9D5D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所有的權柄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都賜給我了，</a:t>
            </a:r>
            <a:endParaRPr lang="en-US" altLang="zh-TW" sz="5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4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5000" dirty="0">
                <a:effectLst>
                  <a:outerShdw blurRad="38100" dist="38100" dir="2700000" algn="tl">
                    <a:srgbClr val="454545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所以你們要去，使萬民作我的</a:t>
            </a:r>
            <a:endParaRPr lang="en-US" altLang="zh-TW" sz="5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4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>
                <a:solidFill>
                  <a:srgbClr val="82E0C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5600" b="1" u="sng" dirty="0">
                <a:solidFill>
                  <a:srgbClr val="82E0CD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門徒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，奉父、子、聖靈的名，給</a:t>
            </a:r>
            <a:endParaRPr lang="en-US" altLang="zh-TW" sz="5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4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zh-TW" altLang="en-US" sz="5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施洗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5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48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5000" dirty="0">
                <a:effectLst>
                  <a:outerShdw blurRad="38100" dist="38100" dir="2700000" algn="tl">
                    <a:srgbClr val="454545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凡我所吩咐你們的，都</a:t>
            </a:r>
            <a:r>
              <a:rPr lang="zh-TW" altLang="en-US" sz="56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教訓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他們</a:t>
            </a:r>
            <a:endParaRPr lang="en-US" altLang="zh-TW" sz="5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4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遵守，我就常</a:t>
            </a:r>
            <a:r>
              <a:rPr lang="zh-TW" altLang="en-US" sz="5600" b="1" dirty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與你們同在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，直到</a:t>
            </a:r>
            <a:endParaRPr lang="en-US" altLang="zh-TW" sz="5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fontAlgn="auto">
              <a:lnSpc>
                <a:spcPts val="48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5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世界的末了。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700074" y="1593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兩個平台必須同時建立</a:t>
            </a:r>
          </a:p>
        </p:txBody>
      </p:sp>
      <p:sp>
        <p:nvSpPr>
          <p:cNvPr id="5" name="橢圓 4"/>
          <p:cNvSpPr/>
          <p:nvPr/>
        </p:nvSpPr>
        <p:spPr>
          <a:xfrm>
            <a:off x="2212089" y="976203"/>
            <a:ext cx="3382974" cy="1949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400"/>
              </a:lnSpc>
            </a:pPr>
            <a:r>
              <a:rPr lang="zh-TW" altLang="en-US" sz="4000" dirty="0">
                <a:solidFill>
                  <a:schemeClr val="accent6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Arial Unicode MS" panose="020B0604020202020204" pitchFamily="34" charset="-120"/>
              </a:rPr>
              <a:t>  </a:t>
            </a:r>
            <a:r>
              <a:rPr lang="zh-TW" altLang="en-US" sz="4400" dirty="0">
                <a:solidFill>
                  <a:srgbClr val="FFFF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Arial Unicode MS" panose="020B0604020202020204" pitchFamily="34" charset="-120"/>
              </a:rPr>
              <a:t>福音</a:t>
            </a:r>
            <a:endParaRPr lang="en-US" altLang="zh-TW" sz="4400" dirty="0">
              <a:solidFill>
                <a:srgbClr val="FFFF00"/>
              </a:solidFill>
              <a:latin typeface="華康粗圓體" panose="020F0709000000000000" pitchFamily="49" charset="-120"/>
              <a:ea typeface="華康粗圓體" panose="020F0709000000000000" pitchFamily="49" charset="-120"/>
              <a:cs typeface="Arial Unicode MS" panose="020B0604020202020204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Arial Unicode MS" panose="020B0604020202020204" pitchFamily="34" charset="-120"/>
              </a:rPr>
              <a:t>（以需要為 </a:t>
            </a:r>
            <a:endParaRPr lang="en-US" altLang="zh-TW" sz="3200" dirty="0">
              <a:solidFill>
                <a:schemeClr val="accent5">
                  <a:lumMod val="20000"/>
                  <a:lumOff val="80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Arial Unicode MS" panose="020B0604020202020204" pitchFamily="34" charset="-120"/>
            </a:endParaRPr>
          </a:p>
          <a:p>
            <a:r>
              <a:rPr lang="zh-TW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Arial Unicode MS" panose="020B0604020202020204" pitchFamily="34" charset="-120"/>
              </a:rPr>
              <a:t>  本的佈道）</a:t>
            </a:r>
          </a:p>
        </p:txBody>
      </p:sp>
      <p:sp>
        <p:nvSpPr>
          <p:cNvPr id="6" name="橢圓 5"/>
          <p:cNvSpPr/>
          <p:nvPr/>
        </p:nvSpPr>
        <p:spPr>
          <a:xfrm>
            <a:off x="6693762" y="976203"/>
            <a:ext cx="3235911" cy="1949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4400" dirty="0">
                <a:solidFill>
                  <a:srgbClr val="FFFF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  牧養</a:t>
            </a:r>
            <a:endParaRPr lang="en-US" altLang="zh-TW" sz="4400" dirty="0">
              <a:solidFill>
                <a:srgbClr val="FFFF00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  <a:p>
            <a:pPr algn="ctr"/>
            <a:r>
              <a:rPr lang="zh-TW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（充滿熱忱 </a:t>
            </a:r>
            <a:endParaRPr lang="en-US" altLang="zh-TW" sz="3200" dirty="0">
              <a:solidFill>
                <a:schemeClr val="accent5">
                  <a:lumMod val="20000"/>
                  <a:lumOff val="80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algn="ctr"/>
            <a:r>
              <a:rPr lang="zh-TW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的靈性）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752072" y="2973001"/>
            <a:ext cx="6484655" cy="176283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0000FF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Arial Unicode MS" panose="020B0604020202020204" pitchFamily="34" charset="-120"/>
              </a:rPr>
              <a:t>細胞小組</a:t>
            </a:r>
            <a:endParaRPr lang="en-US" altLang="zh-TW" sz="4000" b="1" dirty="0">
              <a:solidFill>
                <a:srgbClr val="0000FF"/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Arial Unicode MS" panose="020B0604020202020204" pitchFamily="34" charset="-120"/>
              </a:rPr>
              <a:t>（全人兼顧的小組）</a:t>
            </a:r>
            <a:endParaRPr lang="en-US" altLang="zh-TW" sz="3200" dirty="0">
              <a:solidFill>
                <a:schemeClr val="bg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bg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Arial Unicode MS" panose="020B0604020202020204" pitchFamily="34" charset="-120"/>
              </a:rPr>
              <a:t>（會眾相親相愛的關係）</a:t>
            </a:r>
          </a:p>
        </p:txBody>
      </p:sp>
      <p:sp>
        <p:nvSpPr>
          <p:cNvPr id="8" name="加號 7"/>
          <p:cNvSpPr/>
          <p:nvPr/>
        </p:nvSpPr>
        <p:spPr>
          <a:xfrm>
            <a:off x="5791077" y="1580245"/>
            <a:ext cx="609846" cy="588908"/>
          </a:xfrm>
          <a:prstGeom prst="mathPlus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828799" y="4805007"/>
            <a:ext cx="9019713" cy="180020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  <a:spcAft>
                <a:spcPts val="600"/>
              </a:spcAft>
            </a:pPr>
            <a:r>
              <a:rPr lang="zh-TW" altLang="en-US" sz="4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Arial Unicode MS" panose="020B0604020202020204" pitchFamily="34" charset="-120"/>
              </a:rPr>
              <a:t>健康的教會</a:t>
            </a:r>
            <a:endParaRPr lang="en-US" altLang="zh-TW" sz="4400" b="1" dirty="0">
              <a:solidFill>
                <a:schemeClr val="accent1">
                  <a:lumMod val="20000"/>
                  <a:lumOff val="8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Arial Unicode MS" panose="020B0604020202020204" pitchFamily="34" charset="-120"/>
              </a:rPr>
              <a:t>（令信徒得力的領導方式）、（激勵人心的敬拜）</a:t>
            </a:r>
            <a:endParaRPr lang="en-US" altLang="zh-TW" sz="3200" dirty="0">
              <a:solidFill>
                <a:schemeClr val="tx1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sz="3200" dirty="0">
                <a:solidFill>
                  <a:schemeClr val="tx1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  <a:cs typeface="Arial Unicode MS" panose="020B0604020202020204" pitchFamily="34" charset="-120"/>
              </a:rPr>
              <a:t>（以恩賜為本的事奉 ）、（功能健全的組織）</a:t>
            </a:r>
          </a:p>
        </p:txBody>
      </p:sp>
    </p:spTree>
    <p:extLst>
      <p:ext uri="{BB962C8B-B14F-4D97-AF65-F5344CB8AC3E}">
        <p14:creationId xmlns:p14="http://schemas.microsoft.com/office/powerpoint/2010/main" val="3772964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021426" y="0"/>
            <a:ext cx="5556516" cy="9383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5000" dirty="0">
                <a:solidFill>
                  <a:srgbClr val="FFFF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三合一的福音策略</a:t>
            </a: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951240"/>
              </p:ext>
            </p:extLst>
          </p:nvPr>
        </p:nvGraphicFramePr>
        <p:xfrm>
          <a:off x="544945" y="1173019"/>
          <a:ext cx="11102110" cy="5525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2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7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sz="36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序</a:t>
                      </a:r>
                      <a:r>
                        <a:rPr lang="zh-TW" altLang="en-US" sz="36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 </a:t>
                      </a:r>
                      <a:r>
                        <a:rPr lang="zh-TW" sz="36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曲</a:t>
                      </a:r>
                      <a:endParaRPr lang="en-US" altLang="zh-TW" sz="36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sz="3600" b="1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第一樂章</a:t>
                      </a:r>
                      <a:endParaRPr lang="zh-TW" sz="3600" b="1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sz="3600" b="1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第二樂章</a:t>
                      </a:r>
                      <a:endParaRPr lang="zh-TW" sz="3600" b="1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203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定位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窗口事工</a:t>
                      </a:r>
                      <a:endParaRPr lang="zh-TW" sz="28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福音預工</a:t>
                      </a:r>
                      <a:endParaRPr lang="zh-TW" sz="28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en-US" altLang="zh-TW" sz="28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靈魂收割</a:t>
                      </a:r>
                      <a:endParaRPr lang="zh-TW" sz="28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5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策略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社區活動</a:t>
                      </a:r>
                      <a:r>
                        <a:rPr lang="en-US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+</a:t>
                      </a: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急難救助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+</a:t>
                      </a:r>
                      <a:r>
                        <a:rPr lang="zh-TW" altLang="en-US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校園事工</a:t>
                      </a:r>
                      <a:r>
                        <a:rPr lang="en-US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+</a:t>
                      </a: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其他</a:t>
                      </a:r>
                      <a:endParaRPr 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【</a:t>
                      </a:r>
                      <a:r>
                        <a:rPr lang="zh-TW" sz="28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福音茶會</a:t>
                      </a: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】</a:t>
                      </a:r>
                      <a:endParaRPr 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alt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門訓</a:t>
                      </a: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系統的</a:t>
                      </a:r>
                      <a:endParaRPr lang="en-US" alt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【幸福小組】</a:t>
                      </a:r>
                      <a:endParaRPr 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4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TW" sz="2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訴</a:t>
                      </a:r>
                      <a:r>
                        <a:rPr lang="zh-TW" sz="2800" kern="100" dirty="0">
                          <a:solidFill>
                            <a:schemeClr val="tx1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求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華康中圓體" panose="020F0509000000000000" pitchFamily="49" charset="-120"/>
                        <a:ea typeface="華康中圓體" panose="020F05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4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  <a:tabLst>
                          <a:tab pos="52070" algn="l"/>
                        </a:tabLst>
                      </a:pP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創造接觸點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（透過個人、小組</a:t>
                      </a:r>
                      <a:r>
                        <a:rPr lang="zh-TW" altLang="en-US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 </a:t>
                      </a:r>
                      <a:endParaRPr lang="en-US" alt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zh-TW" altLang="en-US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  </a:t>
                      </a:r>
                      <a:r>
                        <a:rPr lang="zh-TW" sz="24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社區事工）</a:t>
                      </a:r>
                      <a:endParaRPr lang="en-US" altLang="zh-TW" sz="24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marL="342900" indent="-34290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培養「邀請的能力</a:t>
                      </a:r>
                      <a:r>
                        <a:rPr lang="zh-TW" altLang="en-US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」</a:t>
                      </a:r>
                      <a:endParaRPr lang="zh-TW" sz="27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44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  <a:tabLst>
                          <a:tab pos="411480" algn="l"/>
                        </a:tabLst>
                      </a:pP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培養邀請力</a:t>
                      </a:r>
                      <a:endParaRPr lang="en-US" altLang="zh-TW" sz="27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  <a:tabLst>
                          <a:tab pos="411480" algn="l"/>
                        </a:tabLst>
                      </a:pP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分享遇見耶穌的生命見證</a:t>
                      </a:r>
                      <a:endParaRPr lang="en-US" altLang="zh-TW" sz="27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  <a:tabLst>
                          <a:tab pos="411480" algn="l"/>
                        </a:tabLst>
                      </a:pP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得著慕道友的信仰回應</a:t>
                      </a:r>
                      <a:endParaRPr lang="zh-TW" sz="2700" b="1" kern="100" dirty="0">
                        <a:effectLst/>
                        <a:latin typeface="華康細圓體" panose="020F0309000000000000" pitchFamily="49" charset="-120"/>
                        <a:ea typeface="華康細圓體" panose="020F0309000000000000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4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分享福音內容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引領慕道友回應</a:t>
                      </a:r>
                      <a:r>
                        <a:rPr lang="zh-TW" altLang="en-US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  </a:t>
                      </a:r>
                      <a:r>
                        <a:rPr lang="zh-TW" sz="2700" b="1" kern="100" dirty="0"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上帝、接受耶穌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86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086378" y="161672"/>
            <a:ext cx="6693351" cy="1308582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zh-TW" altLang="en-US" sz="6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rebuchet MS" charset="0"/>
              </a:rPr>
              <a:t>   福音收割系統的概念</a:t>
            </a:r>
            <a:br>
              <a:rPr lang="en-US" altLang="zh-TW" dirty="0">
                <a:latin typeface="標楷體" charset="-120"/>
                <a:ea typeface="標楷體" charset="-120"/>
                <a:cs typeface="Trebuchet MS" charset="0"/>
              </a:rPr>
            </a:br>
            <a:r>
              <a:rPr lang="zh-TW" altLang="en-US" sz="1600" dirty="0">
                <a:latin typeface="標楷體" charset="-120"/>
                <a:ea typeface="標楷體" charset="-120"/>
                <a:cs typeface="Trebuchet MS" charset="0"/>
              </a:rPr>
              <a:t>                 </a:t>
            </a:r>
            <a:r>
              <a:rPr lang="zh-TW" alt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rebuchet MS" charset="0"/>
              </a:rPr>
              <a:t>傳福音不是一個點、是一個過程</a:t>
            </a:r>
          </a:p>
        </p:txBody>
      </p:sp>
      <p:sp>
        <p:nvSpPr>
          <p:cNvPr id="5" name="橢圓 4"/>
          <p:cNvSpPr/>
          <p:nvPr/>
        </p:nvSpPr>
        <p:spPr>
          <a:xfrm>
            <a:off x="5448790" y="1536674"/>
            <a:ext cx="2426495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A.</a:t>
            </a: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創造</a:t>
            </a:r>
            <a:endParaRPr lang="en-US" altLang="zh-TW" sz="30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接觸點</a:t>
            </a:r>
          </a:p>
        </p:txBody>
      </p:sp>
      <p:sp>
        <p:nvSpPr>
          <p:cNvPr id="6" name="橢圓 5"/>
          <p:cNvSpPr/>
          <p:nvPr/>
        </p:nvSpPr>
        <p:spPr>
          <a:xfrm>
            <a:off x="7995142" y="2899100"/>
            <a:ext cx="2159000" cy="1287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B.</a:t>
            </a: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發現</a:t>
            </a:r>
            <a:endParaRPr lang="en-US" altLang="zh-TW" sz="30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需要</a:t>
            </a:r>
          </a:p>
        </p:txBody>
      </p:sp>
      <p:sp>
        <p:nvSpPr>
          <p:cNvPr id="7" name="橢圓 6"/>
          <p:cNvSpPr/>
          <p:nvPr/>
        </p:nvSpPr>
        <p:spPr>
          <a:xfrm>
            <a:off x="5772302" y="5025166"/>
            <a:ext cx="2100032" cy="14108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D.</a:t>
            </a: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切入   </a:t>
            </a:r>
            <a:endParaRPr lang="en-US" altLang="zh-TW" sz="30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福音</a:t>
            </a:r>
          </a:p>
        </p:txBody>
      </p:sp>
      <p:sp>
        <p:nvSpPr>
          <p:cNvPr id="8" name="橢圓 7"/>
          <p:cNvSpPr/>
          <p:nvPr/>
        </p:nvSpPr>
        <p:spPr>
          <a:xfrm>
            <a:off x="8087718" y="4514060"/>
            <a:ext cx="2249994" cy="14108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C.</a:t>
            </a: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滿足</a:t>
            </a:r>
            <a:endParaRPr lang="en-US" altLang="zh-TW" sz="30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algn="ctr">
              <a:defRPr/>
            </a:pP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 需要</a:t>
            </a:r>
          </a:p>
        </p:txBody>
      </p:sp>
      <p:sp>
        <p:nvSpPr>
          <p:cNvPr id="9" name="橢圓 8"/>
          <p:cNvSpPr/>
          <p:nvPr/>
        </p:nvSpPr>
        <p:spPr>
          <a:xfrm>
            <a:off x="2986974" y="2970822"/>
            <a:ext cx="2305050" cy="132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3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F.</a:t>
            </a:r>
            <a:r>
              <a:rPr lang="zh-TW" altLang="en-US" sz="3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養育</a:t>
            </a:r>
            <a:r>
              <a:rPr lang="en-US" altLang="zh-TW" sz="3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&amp;</a:t>
            </a:r>
          </a:p>
          <a:p>
            <a:pPr algn="ctr" eaLnBrk="1" hangingPunct="1"/>
            <a:r>
              <a:rPr lang="zh-TW" altLang="en-US" sz="30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訓練</a:t>
            </a:r>
          </a:p>
        </p:txBody>
      </p:sp>
      <p:sp>
        <p:nvSpPr>
          <p:cNvPr id="10" name="橢圓 9"/>
          <p:cNvSpPr/>
          <p:nvPr/>
        </p:nvSpPr>
        <p:spPr>
          <a:xfrm>
            <a:off x="2602829" y="4514060"/>
            <a:ext cx="2954089" cy="159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2800" dirty="0">
              <a:solidFill>
                <a:schemeClr val="bg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defRPr/>
            </a:pPr>
            <a:r>
              <a:rPr lang="en-US" altLang="zh-TW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E.</a:t>
            </a: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塑造</a:t>
            </a:r>
            <a:endParaRPr lang="en-US" altLang="zh-TW" sz="30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defRPr/>
            </a:pPr>
            <a:r>
              <a:rPr lang="zh-TW" altLang="en-US" sz="3000" b="1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存活的環境</a:t>
            </a:r>
            <a:endParaRPr lang="en-US" altLang="zh-TW" sz="3000" b="1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>
              <a:defRPr/>
            </a:pPr>
            <a:r>
              <a:rPr lang="zh-TW" altLang="en-US" sz="2800" dirty="0">
                <a:solidFill>
                  <a:schemeClr val="bg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</a:p>
        </p:txBody>
      </p:sp>
      <p:sp>
        <p:nvSpPr>
          <p:cNvPr id="11" name="弧形箭號 (左彎) 9"/>
          <p:cNvSpPr/>
          <p:nvPr/>
        </p:nvSpPr>
        <p:spPr>
          <a:xfrm>
            <a:off x="6843104" y="3054511"/>
            <a:ext cx="936625" cy="17049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弧形箭號 (左彎) 10"/>
          <p:cNvSpPr/>
          <p:nvPr/>
        </p:nvSpPr>
        <p:spPr>
          <a:xfrm rot="10800000">
            <a:off x="5686730" y="3185763"/>
            <a:ext cx="935038" cy="17065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左大括弧 12"/>
          <p:cNvSpPr/>
          <p:nvPr/>
        </p:nvSpPr>
        <p:spPr>
          <a:xfrm>
            <a:off x="7853489" y="559264"/>
            <a:ext cx="576262" cy="1789113"/>
          </a:xfrm>
          <a:prstGeom prst="leftBrace">
            <a:avLst>
              <a:gd name="adj1" fmla="val 8333"/>
              <a:gd name="adj2" fmla="val 490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C0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394348" y="246784"/>
            <a:ext cx="32462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窗口事工</a:t>
            </a:r>
            <a:endParaRPr lang="en-US" altLang="zh-TW" sz="24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福音茶會</a:t>
            </a:r>
            <a:endParaRPr lang="en-US" altLang="zh-TW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社區事工</a:t>
            </a:r>
            <a:endParaRPr lang="en-US" altLang="zh-TW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小組活動</a:t>
            </a:r>
            <a:endParaRPr lang="en-US" altLang="zh-TW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個人關懷、服事</a:t>
            </a:r>
            <a:endParaRPr lang="en-US" altLang="zh-TW" sz="24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各種信仰分享型態</a:t>
            </a:r>
          </a:p>
        </p:txBody>
      </p:sp>
      <p:sp>
        <p:nvSpPr>
          <p:cNvPr id="15" name="文字方塊 16"/>
          <p:cNvSpPr txBox="1">
            <a:spLocks noChangeArrowheads="1"/>
          </p:cNvSpPr>
          <p:nvPr/>
        </p:nvSpPr>
        <p:spPr bwMode="auto">
          <a:xfrm>
            <a:off x="2306468" y="1318032"/>
            <a:ext cx="33485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>
                <a:solidFill>
                  <a:srgbClr val="404040"/>
                </a:solidFill>
                <a:latin typeface="Verdana" charset="0"/>
                <a:ea typeface="微軟正黑體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600">
                <a:solidFill>
                  <a:srgbClr val="404040"/>
                </a:solidFill>
                <a:latin typeface="Verdana" charset="0"/>
                <a:ea typeface="微軟正黑體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400">
                <a:solidFill>
                  <a:srgbClr val="404040"/>
                </a:solidFill>
                <a:latin typeface="Verdana" charset="0"/>
                <a:ea typeface="微軟正黑體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塑造好文化與氛圍</a:t>
            </a:r>
            <a:endParaRPr lang="en-US" altLang="zh-TW" sz="24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善用策略</a:t>
            </a:r>
            <a:endParaRPr lang="en-US" altLang="zh-TW" sz="24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活潑的細胞小組</a:t>
            </a:r>
            <a:endParaRPr lang="en-US" altLang="zh-TW" sz="24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落實愛的生活與服事</a:t>
            </a:r>
            <a:endParaRPr lang="en-US" altLang="zh-TW" sz="2400" dirty="0">
              <a:solidFill>
                <a:schemeClr val="tx1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6" name="左大括弧 15"/>
          <p:cNvSpPr/>
          <p:nvPr/>
        </p:nvSpPr>
        <p:spPr>
          <a:xfrm>
            <a:off x="1955902" y="1444747"/>
            <a:ext cx="497018" cy="127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002060"/>
              </a:solidFill>
            </a:endParaRPr>
          </a:p>
        </p:txBody>
      </p:sp>
      <p:sp>
        <p:nvSpPr>
          <p:cNvPr id="17" name="文字方塊 18"/>
          <p:cNvSpPr txBox="1">
            <a:spLocks noChangeArrowheads="1"/>
          </p:cNvSpPr>
          <p:nvPr/>
        </p:nvSpPr>
        <p:spPr bwMode="auto">
          <a:xfrm>
            <a:off x="7428039" y="1200891"/>
            <a:ext cx="425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>
                <a:solidFill>
                  <a:srgbClr val="404040"/>
                </a:solidFill>
                <a:latin typeface="Verdana" charset="0"/>
                <a:ea typeface="微軟正黑體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600">
                <a:solidFill>
                  <a:srgbClr val="404040"/>
                </a:solidFill>
                <a:latin typeface="Verdana" charset="0"/>
                <a:ea typeface="微軟正黑體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400">
                <a:solidFill>
                  <a:srgbClr val="404040"/>
                </a:solidFill>
                <a:latin typeface="Verdana" charset="0"/>
                <a:ea typeface="微軟正黑體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dirty="0">
                <a:solidFill>
                  <a:schemeClr val="tx1"/>
                </a:solidFill>
                <a:latin typeface="Arial" charset="0"/>
                <a:ea typeface="新細明體" charset="-120"/>
              </a:rPr>
              <a:t>A.</a:t>
            </a:r>
            <a:endParaRPr lang="zh-TW" altLang="en-US" sz="2000" b="1" dirty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8" name="文字方塊 19"/>
          <p:cNvSpPr txBox="1">
            <a:spLocks noChangeArrowheads="1"/>
          </p:cNvSpPr>
          <p:nvPr/>
        </p:nvSpPr>
        <p:spPr bwMode="auto">
          <a:xfrm>
            <a:off x="1548672" y="1811006"/>
            <a:ext cx="3739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>
                <a:solidFill>
                  <a:srgbClr val="404040"/>
                </a:solidFill>
                <a:latin typeface="Verdana" charset="0"/>
                <a:ea typeface="微軟正黑體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600">
                <a:solidFill>
                  <a:srgbClr val="404040"/>
                </a:solidFill>
                <a:latin typeface="Verdana" charset="0"/>
                <a:ea typeface="微軟正黑體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400">
                <a:solidFill>
                  <a:srgbClr val="404040"/>
                </a:solidFill>
                <a:latin typeface="Verdana" charset="0"/>
                <a:ea typeface="微軟正黑體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404040"/>
              </a:buClr>
              <a:buFont typeface="Wingdings 2" charset="2"/>
              <a:buChar char=""/>
              <a:defRPr sz="1200">
                <a:solidFill>
                  <a:srgbClr val="404040"/>
                </a:solidFill>
                <a:latin typeface="Verdana" charset="0"/>
                <a:ea typeface="微軟正黑體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TW" sz="2000" b="1" dirty="0">
                <a:solidFill>
                  <a:schemeClr val="tx1"/>
                </a:solidFill>
                <a:latin typeface="Arial" charset="0"/>
                <a:ea typeface="新細明體" charset="-120"/>
              </a:rPr>
              <a:t>E.</a:t>
            </a:r>
            <a:endParaRPr lang="zh-TW" altLang="en-US" sz="2000" dirty="0">
              <a:solidFill>
                <a:schemeClr val="tx1"/>
              </a:solidFill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027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5511" y="1068625"/>
            <a:ext cx="9393543" cy="970450"/>
          </a:xfrm>
        </p:spPr>
        <p:txBody>
          <a:bodyPr>
            <a:noAutofit/>
          </a:bodyPr>
          <a:lstStyle/>
          <a:p>
            <a:pPr algn="ctr"/>
            <a:r>
              <a:rPr lang="zh-TW" altLang="en-US" sz="6600" b="0" dirty="0">
                <a:solidFill>
                  <a:srgbClr val="FFFF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優質的信仰系統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88498" y="2608551"/>
            <a:ext cx="8378063" cy="3044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小組生活 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養育課程 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福音小組 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信息建造  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特會研習 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事工承擔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8187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5F571B-F386-4ECC-A644-1EA1FF54AA4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82888" y="2565400"/>
            <a:ext cx="7345362" cy="295275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6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個人策略有兩方面</a:t>
            </a:r>
            <a:endParaRPr lang="en-US" altLang="zh-TW" sz="54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eaLnBrk="1" fontAlgn="auto" hangingPunct="1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TW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r>
              <a:rPr lang="en-US" altLang="zh-TW" sz="60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1.</a:t>
            </a:r>
            <a:r>
              <a:rPr lang="zh-TW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傳福音 </a:t>
            </a:r>
            <a:endParaRPr lang="en-US" altLang="zh-TW" sz="6000" dirty="0">
              <a:solidFill>
                <a:schemeClr val="accent2">
                  <a:lumMod val="40000"/>
                  <a:lumOff val="60000"/>
                </a:schemeClr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  <a:p>
            <a:pPr eaLnBrk="1" fontAlgn="auto" hangingPunct="1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TW" altLang="en-US" sz="60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 </a:t>
            </a:r>
            <a:r>
              <a:rPr lang="en-US" altLang="zh-TW" sz="6000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2.</a:t>
            </a:r>
            <a:r>
              <a:rPr lang="zh-TW" alt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受造就</a:t>
            </a:r>
            <a:endParaRPr lang="zh-TW" altLang="en-US" sz="6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5EEDDA4-EB14-4346-A8E1-D8D7E9424B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836613"/>
            <a:ext cx="9471025" cy="1008062"/>
          </a:xfrm>
        </p:spPr>
        <p:txBody>
          <a:bodyPr anchor="b"/>
          <a:lstStyle/>
          <a:p>
            <a:pPr marL="812800" indent="-812800" algn="l" eaLnBrk="1" fontAlgn="auto" hangingPunct="1">
              <a:spcAft>
                <a:spcPts val="0"/>
              </a:spcAft>
              <a:defRPr/>
            </a:pP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五、</a:t>
            </a: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如何協助完成</a:t>
            </a: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「</a:t>
            </a:r>
            <a:r>
              <a:rPr lang="zh-TW" altLang="en-US" sz="60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大使命</a:t>
            </a: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」？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27358A-8DD4-49D6-827A-3DCCF37D6B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8540750" cy="1143000"/>
          </a:xfrm>
        </p:spPr>
        <p:txBody>
          <a:bodyPr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u="sng" dirty="0">
                <a:solidFill>
                  <a:srgbClr val="FFCCFF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傳福音</a:t>
            </a:r>
            <a:r>
              <a:rPr lang="zh-TW" altLang="en-US" sz="5400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是</a:t>
            </a:r>
            <a:r>
              <a:rPr lang="zh-TW" altLang="en-US" sz="2000" u="sng" dirty="0"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r>
              <a:rPr lang="zh-TW" altLang="en-US" sz="6600" u="sng" dirty="0">
                <a:solidFill>
                  <a:srgbClr val="FFFF66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加法</a:t>
            </a:r>
            <a:endParaRPr lang="zh-TW" altLang="en-US" sz="6600" dirty="0">
              <a:solidFill>
                <a:srgbClr val="FFFF66"/>
              </a:solidFill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35368271-ED1A-4925-BD19-E41500B5005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5069150" y="1632284"/>
            <a:ext cx="4760633" cy="1531938"/>
            <a:chOff x="4706" y="1371"/>
            <a:chExt cx="1092" cy="534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B3C3955F-4F6D-40C0-BE14-A88A79910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6" y="1463"/>
              <a:ext cx="91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TW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  </a:t>
              </a:r>
              <a:r>
                <a:rPr kumimoji="1" lang="zh-TW" altLang="en-US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保羅</a:t>
              </a:r>
            </a:p>
          </p:txBody>
        </p:sp>
        <p:pic>
          <p:nvPicPr>
            <p:cNvPr id="20493" name="Picture 14" descr="P2">
              <a:extLst>
                <a:ext uri="{FF2B5EF4-FFF2-40B4-BE49-F238E27FC236}">
                  <a16:creationId xmlns:a16="http://schemas.microsoft.com/office/drawing/2014/main" id="{7A0D47EB-E817-40DD-8C4B-76B0BB1E2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" y="1371"/>
              <a:ext cx="353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D7E10138-A365-4552-8820-80D50CF66C32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3409949"/>
            <a:ext cx="6999288" cy="2762250"/>
            <a:chOff x="1584" y="2352"/>
            <a:chExt cx="4409" cy="1740"/>
          </a:xfrm>
        </p:grpSpPr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7FED8020-D609-4F36-9638-9CCE7589B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1" y="3235"/>
              <a:ext cx="91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zh-TW" altLang="en-US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人</a:t>
              </a:r>
            </a:p>
          </p:txBody>
        </p:sp>
        <p:sp>
          <p:nvSpPr>
            <p:cNvPr id="20486" name="Line 8">
              <a:extLst>
                <a:ext uri="{FF2B5EF4-FFF2-40B4-BE49-F238E27FC236}">
                  <a16:creationId xmlns:a16="http://schemas.microsoft.com/office/drawing/2014/main" id="{11517C1C-53EA-42D9-A23A-C01D5CA94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2352"/>
              <a:ext cx="1296" cy="7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487" name="Line 9">
              <a:extLst>
                <a:ext uri="{FF2B5EF4-FFF2-40B4-BE49-F238E27FC236}">
                  <a16:creationId xmlns:a16="http://schemas.microsoft.com/office/drawing/2014/main" id="{5A348265-9EA7-45B0-B730-315FAEC26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2352"/>
              <a:ext cx="0" cy="7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0488" name="Line 10">
              <a:extLst>
                <a:ext uri="{FF2B5EF4-FFF2-40B4-BE49-F238E27FC236}">
                  <a16:creationId xmlns:a16="http://schemas.microsoft.com/office/drawing/2014/main" id="{A5A7A3BD-651C-420E-8A07-968ADF12E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352"/>
              <a:ext cx="1296" cy="7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20489" name="Picture 11" descr="P1">
              <a:extLst>
                <a:ext uri="{FF2B5EF4-FFF2-40B4-BE49-F238E27FC236}">
                  <a16:creationId xmlns:a16="http://schemas.microsoft.com/office/drawing/2014/main" id="{8682559E-B13C-48FB-AEBF-4A6A46CC3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3120"/>
              <a:ext cx="713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2" descr="P2">
              <a:extLst>
                <a:ext uri="{FF2B5EF4-FFF2-40B4-BE49-F238E27FC236}">
                  <a16:creationId xmlns:a16="http://schemas.microsoft.com/office/drawing/2014/main" id="{0A4AEE6E-4D3F-40F4-8114-60FB5B75C3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20"/>
              <a:ext cx="720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P3">
              <a:extLst>
                <a:ext uri="{FF2B5EF4-FFF2-40B4-BE49-F238E27FC236}">
                  <a16:creationId xmlns:a16="http://schemas.microsoft.com/office/drawing/2014/main" id="{B521E3BF-2800-4977-8523-CE08D5B22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3127"/>
              <a:ext cx="720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F2EF7-6D3E-4B0D-9708-1F26020971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90441" y="142877"/>
            <a:ext cx="6638246" cy="898525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造就</a:t>
            </a:r>
            <a:r>
              <a:rPr lang="zh-TW" altLang="en-US" sz="6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是</a:t>
            </a:r>
            <a:r>
              <a:rPr lang="zh-TW" altLang="en-US" sz="2700" u="sng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anose="03000509000000000000" pitchFamily="65" charset="-120"/>
              </a:rPr>
              <a:t> </a:t>
            </a:r>
            <a:r>
              <a:rPr lang="zh-TW" altLang="en-US" sz="6700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屬靈倍增</a:t>
            </a:r>
            <a:r>
              <a:rPr lang="zh-TW" altLang="en-US" sz="2700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 </a:t>
            </a:r>
            <a:endParaRPr lang="zh-TW" altLang="en-US" sz="6000" dirty="0">
              <a:effectLst>
                <a:outerShdw blurRad="38100" dist="38100" dir="2700000" algn="tl">
                  <a:srgbClr val="C0C0C0"/>
                </a:outerShdw>
              </a:effectLst>
              <a:latin typeface="華康正顏楷體W5" panose="03000509000000000000" pitchFamily="65" charset="-120"/>
              <a:ea typeface="華康正顏楷體W5" panose="03000509000000000000" pitchFamily="65" charset="-120"/>
            </a:endParaRP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99A2F88B-7331-4A91-BECC-46C497C5F95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4769128" y="1262575"/>
            <a:ext cx="3256729" cy="1290637"/>
            <a:chOff x="2592" y="1312"/>
            <a:chExt cx="2682" cy="1009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id="{19FFE94E-F7CD-4E6B-9C12-79B15C2782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9" y="1556"/>
              <a:ext cx="1185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dist"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44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保羅</a:t>
              </a:r>
            </a:p>
          </p:txBody>
        </p:sp>
        <p:pic>
          <p:nvPicPr>
            <p:cNvPr id="22553" name="Picture 29" descr="P3_r">
              <a:extLst>
                <a:ext uri="{FF2B5EF4-FFF2-40B4-BE49-F238E27FC236}">
                  <a16:creationId xmlns:a16="http://schemas.microsoft.com/office/drawing/2014/main" id="{BC16ACF5-56E5-4760-A8BF-6C78A0ABA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312"/>
              <a:ext cx="1203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F3CAEC41-9E47-4B92-B9BA-C4D9252EA3F8}"/>
              </a:ext>
            </a:extLst>
          </p:cNvPr>
          <p:cNvGrpSpPr>
            <a:grpSpLocks/>
          </p:cNvGrpSpPr>
          <p:nvPr/>
        </p:nvGrpSpPr>
        <p:grpSpPr bwMode="auto">
          <a:xfrm>
            <a:off x="4891328" y="2514342"/>
            <a:ext cx="3795080" cy="1657350"/>
            <a:chOff x="2199" y="2016"/>
            <a:chExt cx="4404" cy="829"/>
          </a:xfrm>
        </p:grpSpPr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AE3173D8-52F2-4FD9-8977-76A51AA5BA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7" y="2079"/>
              <a:ext cx="243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dist"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44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提摩太</a:t>
              </a:r>
            </a:p>
          </p:txBody>
        </p:sp>
        <p:pic>
          <p:nvPicPr>
            <p:cNvPr id="22550" name="Picture 28" descr="P2_r">
              <a:extLst>
                <a:ext uri="{FF2B5EF4-FFF2-40B4-BE49-F238E27FC236}">
                  <a16:creationId xmlns:a16="http://schemas.microsoft.com/office/drawing/2014/main" id="{E125D7E8-8B59-4094-9911-6024E563C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2169"/>
              <a:ext cx="1374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Line 30">
              <a:extLst>
                <a:ext uri="{FF2B5EF4-FFF2-40B4-BE49-F238E27FC236}">
                  <a16:creationId xmlns:a16="http://schemas.microsoft.com/office/drawing/2014/main" id="{6EAF3B0C-3644-439E-9651-F893AD24E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016"/>
              <a:ext cx="0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6" name="Group 35">
            <a:extLst>
              <a:ext uri="{FF2B5EF4-FFF2-40B4-BE49-F238E27FC236}">
                <a16:creationId xmlns:a16="http://schemas.microsoft.com/office/drawing/2014/main" id="{0E9E7D52-A639-4657-9E3C-F034404C9519}"/>
              </a:ext>
            </a:extLst>
          </p:cNvPr>
          <p:cNvGrpSpPr>
            <a:grpSpLocks/>
          </p:cNvGrpSpPr>
          <p:nvPr/>
        </p:nvGrpSpPr>
        <p:grpSpPr bwMode="auto">
          <a:xfrm>
            <a:off x="2964051" y="3518695"/>
            <a:ext cx="8002495" cy="1439863"/>
            <a:chOff x="1779" y="2496"/>
            <a:chExt cx="3569" cy="907"/>
          </a:xfrm>
        </p:grpSpPr>
        <p:sp>
          <p:nvSpPr>
            <p:cNvPr id="22544" name="Text Box 12">
              <a:extLst>
                <a:ext uri="{FF2B5EF4-FFF2-40B4-BE49-F238E27FC236}">
                  <a16:creationId xmlns:a16="http://schemas.microsoft.com/office/drawing/2014/main" id="{AF5B0FB3-A030-4064-BADE-04377A980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" y="2749"/>
              <a:ext cx="120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entury Gothic" panose="020B0502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kumimoji="1" lang="zh-TW" altLang="en-US" sz="4400" b="1" dirty="0">
                  <a:solidFill>
                    <a:srgbClr val="FFFF00"/>
                  </a:solidFill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忠心的人</a:t>
              </a:r>
            </a:p>
          </p:txBody>
        </p:sp>
        <p:pic>
          <p:nvPicPr>
            <p:cNvPr id="22545" name="Picture 18" descr="P1_r">
              <a:extLst>
                <a:ext uri="{FF2B5EF4-FFF2-40B4-BE49-F238E27FC236}">
                  <a16:creationId xmlns:a16="http://schemas.microsoft.com/office/drawing/2014/main" id="{38A21A94-2E67-42B6-97E7-7E9AB893D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9" y="2553"/>
              <a:ext cx="532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3" descr="P1_r">
              <a:extLst>
                <a:ext uri="{FF2B5EF4-FFF2-40B4-BE49-F238E27FC236}">
                  <a16:creationId xmlns:a16="http://schemas.microsoft.com/office/drawing/2014/main" id="{3A435443-3888-40FD-9DAD-9AA7D46D42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" y="2532"/>
              <a:ext cx="561" cy="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7" name="Line 31">
              <a:extLst>
                <a:ext uri="{FF2B5EF4-FFF2-40B4-BE49-F238E27FC236}">
                  <a16:creationId xmlns:a16="http://schemas.microsoft.com/office/drawing/2014/main" id="{F7D88F17-1860-4217-AAA6-5D1F3EC7B1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1" y="2532"/>
              <a:ext cx="328" cy="20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548" name="Line 32">
              <a:extLst>
                <a:ext uri="{FF2B5EF4-FFF2-40B4-BE49-F238E27FC236}">
                  <a16:creationId xmlns:a16="http://schemas.microsoft.com/office/drawing/2014/main" id="{C6EC6435-0F4A-4040-80D9-185A56713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55" y="2496"/>
              <a:ext cx="354" cy="27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F3DAF02E-9109-4B3F-B317-BA1942D488CF}"/>
              </a:ext>
            </a:extLst>
          </p:cNvPr>
          <p:cNvGrpSpPr>
            <a:grpSpLocks/>
          </p:cNvGrpSpPr>
          <p:nvPr/>
        </p:nvGrpSpPr>
        <p:grpSpPr bwMode="auto">
          <a:xfrm>
            <a:off x="2267668" y="4939509"/>
            <a:ext cx="8405472" cy="1538288"/>
            <a:chOff x="1540" y="3281"/>
            <a:chExt cx="3476" cy="969"/>
          </a:xfrm>
        </p:grpSpPr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489EAA7A-CB09-4000-BEC7-EE1A98412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3" y="3600"/>
              <a:ext cx="56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algn="dist" defTabSz="9144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zh-TW" altLang="en-US" sz="4400" dirty="0">
                  <a:solidFill>
                    <a:srgbClr val="FFFF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華康中圓體" panose="020F0509000000000000" pitchFamily="49" charset="-120"/>
                  <a:ea typeface="華康中圓體" panose="020F0509000000000000" pitchFamily="49" charset="-120"/>
                </a:rPr>
                <a:t>別人</a:t>
              </a:r>
            </a:p>
          </p:txBody>
        </p:sp>
        <p:pic>
          <p:nvPicPr>
            <p:cNvPr id="22536" name="Picture 19" descr="P2_r">
              <a:extLst>
                <a:ext uri="{FF2B5EF4-FFF2-40B4-BE49-F238E27FC236}">
                  <a16:creationId xmlns:a16="http://schemas.microsoft.com/office/drawing/2014/main" id="{0CA81D4F-221D-4B8E-A09F-1362B7F0C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3600"/>
              <a:ext cx="432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20" descr="P3_r">
              <a:extLst>
                <a:ext uri="{FF2B5EF4-FFF2-40B4-BE49-F238E27FC236}">
                  <a16:creationId xmlns:a16="http://schemas.microsoft.com/office/drawing/2014/main" id="{7A448C57-7CC9-44AA-A95E-78B809516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" y="3590"/>
              <a:ext cx="432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Line 21">
              <a:extLst>
                <a:ext uri="{FF2B5EF4-FFF2-40B4-BE49-F238E27FC236}">
                  <a16:creationId xmlns:a16="http://schemas.microsoft.com/office/drawing/2014/main" id="{88AA878E-61CA-469E-90EE-A3FCDCABC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3" y="3281"/>
              <a:ext cx="253" cy="30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539" name="Line 22">
              <a:extLst>
                <a:ext uri="{FF2B5EF4-FFF2-40B4-BE49-F238E27FC236}">
                  <a16:creationId xmlns:a16="http://schemas.microsoft.com/office/drawing/2014/main" id="{008608E8-54CE-44F2-9D5C-CB6A5C5B8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85" y="3281"/>
              <a:ext cx="219" cy="31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22540" name="Picture 24" descr="P2_r">
              <a:extLst>
                <a:ext uri="{FF2B5EF4-FFF2-40B4-BE49-F238E27FC236}">
                  <a16:creationId xmlns:a16="http://schemas.microsoft.com/office/drawing/2014/main" id="{46BA4DBA-9CAB-404D-941C-803655F05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0" y="3590"/>
              <a:ext cx="447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25" descr="P3_r">
              <a:extLst>
                <a:ext uri="{FF2B5EF4-FFF2-40B4-BE49-F238E27FC236}">
                  <a16:creationId xmlns:a16="http://schemas.microsoft.com/office/drawing/2014/main" id="{F1900ED2-329C-46E0-B80D-098F2E8BA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" y="3570"/>
              <a:ext cx="432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Line 26">
              <a:extLst>
                <a:ext uri="{FF2B5EF4-FFF2-40B4-BE49-F238E27FC236}">
                  <a16:creationId xmlns:a16="http://schemas.microsoft.com/office/drawing/2014/main" id="{B92C20EC-233A-44F9-A111-EDF083165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88" y="3289"/>
              <a:ext cx="275" cy="27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22543" name="Line 27">
              <a:extLst>
                <a:ext uri="{FF2B5EF4-FFF2-40B4-BE49-F238E27FC236}">
                  <a16:creationId xmlns:a16="http://schemas.microsoft.com/office/drawing/2014/main" id="{2AC73DA5-A71E-45B1-BD60-434606BFC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1" y="3281"/>
              <a:ext cx="275" cy="31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CD7310-705B-4DAD-B0AF-BE796A2A8D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4399" y="638100"/>
            <a:ext cx="10020242" cy="561178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dirty="0"/>
              <a:t>   </a:t>
            </a:r>
            <a:r>
              <a:rPr lang="zh-TW" altLang="en-US" sz="4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認真地造就一個初信者或基督徒，</a:t>
            </a:r>
            <a:endParaRPr lang="en-US" altLang="zh-TW" sz="4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幫助他成長作</a:t>
            </a:r>
            <a:r>
              <a:rPr lang="zh-TW" altLang="en-US" sz="4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主的門徒</a:t>
            </a:r>
            <a:r>
              <a:rPr lang="zh-TW" altLang="en-US" sz="4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，而後他也</a:t>
            </a:r>
            <a:endParaRPr lang="en-US" altLang="zh-TW" sz="4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開始去</a:t>
            </a:r>
            <a:r>
              <a:rPr lang="zh-TW" altLang="en-US" sz="48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傳福音</a:t>
            </a:r>
            <a:r>
              <a:rPr lang="zh-TW" altLang="en-US" sz="4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和</a:t>
            </a:r>
            <a:r>
              <a:rPr lang="zh-TW" altLang="en-US" sz="48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造就別人</a:t>
            </a:r>
            <a:r>
              <a:rPr lang="zh-TW" altLang="en-US" sz="48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時，這就是屬靈的倍增。</a:t>
            </a:r>
            <a:endParaRPr lang="en-US" altLang="zh-TW" sz="48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eaLnBrk="1" fontAlgn="auto" hangingPunct="1">
              <a:lnSpc>
                <a:spcPts val="55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zh-TW" alt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你在許多</a:t>
            </a:r>
            <a:r>
              <a:rPr lang="zh-TW" altLang="en-US" sz="5400" u="sng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見證人</a:t>
            </a: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面前聽見我所</a:t>
            </a:r>
            <a:endParaRPr lang="en-US" altLang="zh-TW" sz="5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教訓的，也要交託那</a:t>
            </a:r>
            <a:r>
              <a:rPr lang="zh-TW" altLang="en-US" sz="5400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忠心能教</a:t>
            </a:r>
            <a:endParaRPr lang="en-US" altLang="zh-TW" sz="5400" u="sng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5400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導別人</a:t>
            </a: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的人。</a:t>
            </a: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（提摩太後書</a:t>
            </a:r>
            <a: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2)</a:t>
            </a:r>
            <a:endParaRPr lang="zh-TW" altLang="en-US" sz="4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F0F555-EB05-A826-4D44-E7F3F2905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2140095"/>
            <a:ext cx="8950036" cy="4717905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973325C1-F6F0-2471-A20E-67AA85624A31}"/>
              </a:ext>
            </a:extLst>
          </p:cNvPr>
          <p:cNvSpPr txBox="1">
            <a:spLocks/>
          </p:cNvSpPr>
          <p:nvPr/>
        </p:nvSpPr>
        <p:spPr>
          <a:xfrm>
            <a:off x="923636" y="284885"/>
            <a:ext cx="10575637" cy="155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algn="l" defTabSz="914400" fontAlgn="auto">
              <a:spcAft>
                <a:spcPts val="0"/>
              </a:spcAft>
              <a:defRPr/>
            </a:pPr>
            <a:r>
              <a:rPr lang="zh-TW" altLang="en-US" sz="5000" b="1" spc="5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士林開業</a:t>
            </a:r>
            <a:r>
              <a:rPr lang="en-US" altLang="zh-TW" sz="5000" b="1" spc="5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20</a:t>
            </a:r>
            <a:r>
              <a:rPr lang="zh-TW" altLang="en-US" sz="5000" b="1" spc="5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年的相機老店</a:t>
            </a:r>
            <a:r>
              <a:rPr lang="zh-TW" altLang="en-US" sz="5000" b="1" spc="50" dirty="0"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億華數位科技</a:t>
            </a:r>
            <a:endParaRPr lang="en-US" altLang="zh-TW" sz="5000" b="1" spc="50" dirty="0"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  <a:p>
            <a:pPr algn="l" defTabSz="914400" fontAlgn="auto">
              <a:spcAft>
                <a:spcPts val="0"/>
              </a:spcAft>
              <a:defRPr/>
            </a:pPr>
            <a:r>
              <a:rPr lang="zh-TW" altLang="en-US" sz="5000" b="1" spc="5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歇業，只因</a:t>
            </a:r>
            <a:r>
              <a:rPr lang="zh-TW" altLang="en-US" sz="5000" b="1" u="sng" spc="50" dirty="0">
                <a:solidFill>
                  <a:srgbClr val="FFC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手機畫質功能</a:t>
            </a:r>
            <a:r>
              <a:rPr lang="zh-TW" altLang="en-US" sz="5000" b="1" spc="5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取代</a:t>
            </a:r>
            <a:r>
              <a:rPr lang="zh-TW" altLang="en-US" sz="5000" b="1" u="sng" spc="50" dirty="0">
                <a:solidFill>
                  <a:schemeClr val="accent5">
                    <a:lumMod val="40000"/>
                    <a:lumOff val="6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cs typeface="Times New Roman" panose="02020603050405020304" pitchFamily="18" charset="0"/>
              </a:rPr>
              <a:t>相機市場</a:t>
            </a:r>
            <a:endParaRPr lang="en-US" altLang="zh-TW" sz="5000" b="1" u="sng" spc="50" dirty="0">
              <a:solidFill>
                <a:schemeClr val="accent5">
                  <a:lumMod val="40000"/>
                  <a:lumOff val="60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8088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76C647B7-8F90-413C-A52E-776D2FCF7368}"/>
              </a:ext>
            </a:extLst>
          </p:cNvPr>
          <p:cNvSpPr txBox="1">
            <a:spLocks/>
          </p:cNvSpPr>
          <p:nvPr/>
        </p:nvSpPr>
        <p:spPr bwMode="auto">
          <a:xfrm>
            <a:off x="480290" y="580808"/>
            <a:ext cx="11573164" cy="569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250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defTabSz="9144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當我們不斷開幸福小組，</a:t>
            </a:r>
            <a:r>
              <a:rPr lang="zh-TW" altLang="en-US" sz="21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屬天價值</a:t>
            </a:r>
            <a:endParaRPr lang="en-US" altLang="zh-TW" sz="21200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才會烙印在心裡面。</a:t>
            </a:r>
            <a:endParaRPr lang="en-US" altLang="zh-TW" sz="212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600"/>
              </a:spcBef>
              <a:spcAft>
                <a:spcPts val="1200"/>
              </a:spcAft>
              <a:buNone/>
              <a:defRPr/>
            </a:pPr>
            <a:r>
              <a:rPr lang="zh-TW" altLang="en-US" sz="21200" b="1" u="sng" dirty="0">
                <a:solidFill>
                  <a:schemeClr val="accent1">
                    <a:lumMod val="40000"/>
                    <a:lumOff val="60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以生為養</a:t>
            </a: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r>
              <a:rPr lang="zh-TW" altLang="en-US" sz="21200" b="1" u="sng" dirty="0">
                <a:solidFill>
                  <a:srgbClr val="92D05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從生到養</a:t>
            </a: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，門徒</a:t>
            </a:r>
            <a:r>
              <a:rPr lang="zh-TW" altLang="en-US" sz="21200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生生不息</a:t>
            </a: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幸福小組佈道的策略，就是</a:t>
            </a:r>
            <a:endParaRPr lang="en-US" altLang="zh-TW" sz="212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zh-TW" altLang="en-US" sz="21200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使平凡的人</a:t>
            </a:r>
            <a:r>
              <a:rPr lang="zh-TW" altLang="en-US" sz="2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做偉大的事</a:t>
            </a: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en-US" altLang="zh-TW" sz="212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傳福音能否得勝，</a:t>
            </a:r>
            <a:r>
              <a:rPr lang="zh-TW" altLang="en-US" sz="21200" u="sng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人</a:t>
            </a:r>
            <a:r>
              <a:rPr lang="zh-TW" altLang="en-US" sz="212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是致勝關鍵。</a:t>
            </a:r>
            <a:endParaRPr lang="zh-TW" altLang="en-US" sz="212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/>
              <a:ea typeface="新細明體" panose="02020500000000000000" pitchFamily="18" charset="-120"/>
            </a:endParaRPr>
          </a:p>
          <a:p>
            <a:pPr marL="812800" indent="-812800" defTabSz="914400" eaLnBrk="1" fontAlgn="auto" hangingPunct="1">
              <a:spcAft>
                <a:spcPts val="0"/>
              </a:spcAft>
              <a:buNone/>
              <a:defRPr/>
            </a:pPr>
            <a:endParaRPr lang="zh-TW" altLang="en-US" sz="56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E555F4-785F-41BB-AACC-BCFEC6EC85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2289" y="620714"/>
            <a:ext cx="8643937" cy="1285875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誰頒佈</a:t>
            </a:r>
            <a:r>
              <a:rPr lang="zh-TW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「</a:t>
            </a:r>
            <a:r>
              <a:rPr lang="zh-TW" altLang="en-US" sz="6600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最大的使命</a:t>
            </a:r>
            <a:r>
              <a:rPr lang="zh-TW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C33F53-6286-4E94-9FF2-5BD86C6B04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47381" y="2237172"/>
            <a:ext cx="6218560" cy="110950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zh-TW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是我們的</a:t>
            </a:r>
            <a:r>
              <a:rPr lang="zh-TW" altLang="en-US" sz="66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主耶穌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7C0BC2B-E582-49A0-987B-703D4EB9E869}"/>
              </a:ext>
            </a:extLst>
          </p:cNvPr>
          <p:cNvSpPr/>
          <p:nvPr/>
        </p:nvSpPr>
        <p:spPr>
          <a:xfrm>
            <a:off x="1792289" y="3511320"/>
            <a:ext cx="974046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en-US" altLang="zh-TW" sz="4800" b="1" i="1" dirty="0">
                <a:solidFill>
                  <a:srgbClr val="E36C09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Goal, and (even more so) Mission!</a:t>
            </a:r>
            <a:endParaRPr kumimoji="1" lang="en-US" altLang="zh-TW" sz="4800" dirty="0">
              <a:solidFill>
                <a:srgbClr val="E36C09"/>
              </a:solidFill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 algn="ctr" defTabSz="914400" eaLnBrk="0" fontAlgn="base" hangingPunct="0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kumimoji="1" lang="zh-TW" altLang="en-US" sz="5400" b="1" i="1" dirty="0">
                <a:solidFill>
                  <a:srgbClr val="4A9BDC">
                    <a:lumMod val="60000"/>
                    <a:lumOff val="40000"/>
                  </a:srgb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有目標，更有使命</a:t>
            </a:r>
            <a:r>
              <a:rPr kumimoji="1" lang="zh-TW" altLang="en-US" sz="5400" i="1" dirty="0">
                <a:solidFill>
                  <a:srgbClr val="4A9BDC">
                    <a:lumMod val="60000"/>
                    <a:lumOff val="40000"/>
                  </a:srgb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！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6BA6DA7E-9324-4B0E-A3D7-6861915DA419}"/>
              </a:ext>
            </a:extLst>
          </p:cNvPr>
          <p:cNvSpPr txBox="1">
            <a:spLocks/>
          </p:cNvSpPr>
          <p:nvPr/>
        </p:nvSpPr>
        <p:spPr bwMode="auto">
          <a:xfrm>
            <a:off x="1029810" y="877025"/>
            <a:ext cx="10546672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2800" indent="-812800" defTabSz="9144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54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幸福小組</a:t>
            </a: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就是一面</a:t>
            </a:r>
            <a:r>
              <a:rPr lang="zh-TW" altLang="en-US" sz="5400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照妖鏡</a:t>
            </a: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，透過</a:t>
            </a:r>
            <a:endParaRPr lang="en-US" altLang="zh-TW" sz="54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參與服事，來操練性格成熟。</a:t>
            </a:r>
            <a:endParaRPr lang="zh-TW" altLang="en-US" sz="54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/>
              <a:ea typeface="新細明體" panose="02020500000000000000" pitchFamily="18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5400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人人都上場</a:t>
            </a: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傳福音，讓門徒被興起</a:t>
            </a:r>
            <a:endParaRPr lang="en-US" altLang="zh-TW" sz="54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，教會被建造。</a:t>
            </a:r>
            <a:endParaRPr lang="en-US" altLang="zh-TW" sz="54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812800" indent="-812800" defTabSz="914400" eaLnBrk="1" fontAlgn="auto" hangingPunct="1">
              <a:lnSpc>
                <a:spcPts val="6000"/>
              </a:lnSpc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傳福音要</a:t>
            </a:r>
            <a:r>
              <a:rPr lang="zh-TW" altLang="en-US" sz="5400" dirty="0">
                <a:solidFill>
                  <a:srgbClr val="DF2E28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專業</a:t>
            </a: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，盡量要</a:t>
            </a:r>
            <a:r>
              <a:rPr lang="zh-TW" altLang="en-US" sz="5400" u="sng" dirty="0">
                <a:solidFill>
                  <a:srgbClr val="DF2E28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做到位</a:t>
            </a:r>
            <a:r>
              <a:rPr lang="zh-TW" alt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zh-TW" altLang="en-US" sz="54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/>
              <a:ea typeface="新細明體" panose="02020500000000000000" pitchFamily="18" charset="-120"/>
            </a:endParaRPr>
          </a:p>
          <a:p>
            <a:pPr marL="812800" indent="-812800" defTabSz="914400" eaLnBrk="1" fontAlgn="auto" hangingPunct="1">
              <a:spcAft>
                <a:spcPts val="0"/>
              </a:spcAft>
              <a:buNone/>
              <a:defRPr/>
            </a:pPr>
            <a:endParaRPr lang="zh-TW" altLang="en-US" sz="440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4BC28A-AECE-71F9-4F1E-E19C0812C7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66397" y="966499"/>
            <a:ext cx="6551613" cy="1143000"/>
          </a:xfrm>
        </p:spPr>
        <p:txBody>
          <a:bodyPr anchor="b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sz="60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大使命</a:t>
            </a:r>
            <a:r>
              <a:rPr lang="zh-TW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是頒給誰</a:t>
            </a:r>
            <a:r>
              <a:rPr lang="zh-TW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D93B69-191A-2AAD-ADFE-74C81DEB34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90256" y="2812329"/>
            <a:ext cx="9075448" cy="2193780"/>
          </a:xfrm>
        </p:spPr>
        <p:txBody>
          <a:bodyPr rtlCol="0">
            <a:normAutofit/>
          </a:bodyPr>
          <a:lstStyle/>
          <a:p>
            <a:pPr fontAlgn="auto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5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是頒給</a:t>
            </a:r>
            <a:r>
              <a:rPr lang="en-US" altLang="zh-TW" sz="5400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12</a:t>
            </a:r>
            <a:r>
              <a:rPr lang="zh-TW" altLang="en-US" sz="5400" u="sng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位門徒</a:t>
            </a: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</a:t>
            </a:r>
            <a:endParaRPr lang="en-US" altLang="zh-TW" sz="54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5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也頒給歷代每一位</a:t>
            </a:r>
            <a:r>
              <a:rPr lang="zh-TW" altLang="en-US" sz="6600" u="sng" dirty="0">
                <a:solidFill>
                  <a:srgbClr val="FF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基督徒</a:t>
            </a: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EFF142-9501-C231-B80A-C5FBCCA88E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088" y="765175"/>
            <a:ext cx="7858125" cy="1143000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「大使命」是什麼</a:t>
            </a:r>
            <a:r>
              <a:rPr lang="zh-TW" altLang="en-US" sz="5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878159-2CF9-75ED-3BD2-F516387AD2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63750" y="2565400"/>
            <a:ext cx="7777163" cy="2081213"/>
          </a:xfrm>
        </p:spPr>
        <p:txBody>
          <a:bodyPr rtlCol="0">
            <a:normAutofit/>
          </a:bodyPr>
          <a:lstStyle/>
          <a:p>
            <a:pPr fontAlgn="auto">
              <a:lnSpc>
                <a:spcPts val="7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57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使萬民</a:t>
            </a:r>
            <a:r>
              <a:rPr lang="zh-TW" altLang="en-US" sz="5700" dirty="0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作主的門徒</a:t>
            </a: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   </a:t>
            </a:r>
          </a:p>
          <a:p>
            <a:pPr fontAlgn="auto">
              <a:lnSpc>
                <a:spcPts val="69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57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持續一代帶出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下一代</a:t>
            </a:r>
            <a:r>
              <a:rPr lang="zh-TW" alt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402009-EAE1-9915-A6E7-0A26CFCF5B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673" y="188913"/>
            <a:ext cx="9258877" cy="1593705"/>
          </a:xfrm>
        </p:spPr>
        <p:txBody>
          <a:bodyPr anchor="b">
            <a:normAutofit fontScale="90000"/>
          </a:bodyPr>
          <a:lstStyle/>
          <a:p>
            <a:pPr marL="812800" indent="-812800" algn="l" fontAlgn="auto">
              <a:lnSpc>
                <a:spcPts val="63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zh-TW" altLang="en-US" sz="53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四、</a:t>
            </a:r>
            <a:r>
              <a:rPr lang="zh-TW" altLang="en-US" sz="5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為何要獻上自己</a:t>
            </a:r>
            <a:br>
              <a:rPr lang="en-US" altLang="zh-TW" sz="49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en-US" altLang="zh-TW" sz="3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5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參與完成「</a:t>
            </a:r>
            <a:r>
              <a:rPr lang="zh-TW" altLang="en-US" sz="6700" kern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大使命</a:t>
            </a:r>
            <a:r>
              <a:rPr lang="zh-TW" altLang="en-US" sz="56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」？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88AD480-EA7D-38E2-FAB2-ED0F3F443A7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20725" y="2131002"/>
            <a:ext cx="6548293" cy="4223616"/>
          </a:xfrm>
        </p:spPr>
        <p:txBody>
          <a:bodyPr rtlCol="0">
            <a:normAutofit fontScale="47500" lnSpcReduction="20000"/>
          </a:bodyPr>
          <a:lstStyle/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10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1.</a:t>
            </a:r>
            <a:r>
              <a:rPr lang="zh-TW" altLang="en-US" sz="1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因為耶穌吩咐我們</a:t>
            </a:r>
            <a:endParaRPr lang="en-US" altLang="zh-TW" sz="114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zh-TW" altLang="en-US" sz="100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例子：</a:t>
            </a:r>
            <a:endParaRPr lang="en-US" altLang="zh-TW" sz="100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110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en-US" sz="11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將軍對士兵</a:t>
            </a:r>
            <a:endParaRPr lang="en-US" altLang="zh-TW" sz="114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11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en-US" sz="11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老闆對員工</a:t>
            </a:r>
            <a:endParaRPr lang="en-US" altLang="zh-TW" sz="114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11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</a:t>
            </a:r>
            <a:r>
              <a:rPr lang="zh-TW" altLang="en-US" sz="11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教練對運動員</a:t>
            </a:r>
            <a:endParaRPr lang="en-US" altLang="zh-TW" sz="114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630DAB9F-45C5-2A12-2AE5-B206CFD76A8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6111" y="1889125"/>
            <a:ext cx="4165889" cy="4968875"/>
          </a:xfrm>
          <a:noFill/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AF3DA4-6B9B-610D-AA04-71E5FDB8CB6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3524" y="242167"/>
            <a:ext cx="7042439" cy="604779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2.</a:t>
            </a: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因為人沒有基督 </a:t>
            </a:r>
            <a:endParaRPr lang="en-US" altLang="zh-TW" sz="4800" b="1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就必滅亡</a:t>
            </a:r>
            <a:endParaRPr lang="en-US" altLang="zh-TW" sz="4800" b="1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耶穌說：「我就是道路、</a:t>
            </a:r>
            <a:endParaRPr lang="en-US" altLang="zh-TW" sz="4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真理、生命，若不藉著我</a:t>
            </a:r>
            <a:endParaRPr lang="en-US" altLang="zh-TW" sz="4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，沒有人能到父那裏去。」  </a:t>
            </a:r>
            <a:endParaRPr lang="en-US" altLang="zh-TW" sz="4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 </a:t>
            </a:r>
            <a:r>
              <a:rPr lang="en-US" altLang="zh-TW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約翰福音</a:t>
            </a:r>
            <a:r>
              <a:rPr lang="en-US" altLang="zh-TW" sz="3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14:6</a:t>
            </a:r>
            <a:r>
              <a:rPr lang="en-US" altLang="zh-TW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fontAlgn="auto">
              <a:lnSpc>
                <a:spcPts val="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除祂以外，別無拯救，因為</a:t>
            </a:r>
            <a:endParaRPr lang="en-US" altLang="zh-TW" sz="4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在天下人間，沒有賜下別的</a:t>
            </a:r>
            <a:endParaRPr lang="en-US" altLang="zh-TW" sz="4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名，我們可以靠著得救。」 </a:t>
            </a:r>
            <a:endParaRPr lang="en-US" altLang="zh-TW" sz="44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（使徒行傳</a:t>
            </a:r>
            <a:r>
              <a:rPr lang="en-US" altLang="zh-TW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4:12</a:t>
            </a:r>
            <a:r>
              <a:rPr lang="zh-TW" altLang="en-US" sz="3800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800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7ABFE01E-3513-2612-6BD0-D4A271B6D6A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1600" y="428625"/>
            <a:ext cx="4470400" cy="6429375"/>
          </a:xfrm>
          <a:noFill/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0543B6-A90E-AE0A-F514-87EB1390C10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4873" y="697057"/>
            <a:ext cx="3726440" cy="3671888"/>
          </a:xfrm>
        </p:spPr>
        <p:txBody>
          <a:bodyPr rtlCol="0">
            <a:noAutofit/>
          </a:bodyPr>
          <a:lstStyle/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3.</a:t>
            </a: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因為聖靈</a:t>
            </a:r>
            <a:endParaRPr lang="en-US" altLang="zh-TW" sz="48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在世界各</a:t>
            </a:r>
            <a:endParaRPr lang="en-US" altLang="zh-TW" sz="48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處使人心</a:t>
            </a:r>
            <a:endParaRPr lang="en-US" altLang="zh-TW" sz="48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渴慕神</a:t>
            </a:r>
            <a:endParaRPr lang="en-US" altLang="zh-TW" sz="48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1F4C405-2E96-5401-2320-04EEA9DBEA7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1455" y="549275"/>
            <a:ext cx="6927272" cy="60007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lnSpc>
                <a:spcPts val="52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1430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年 </a:t>
            </a:r>
            <a:r>
              <a:rPr lang="zh-TW" altLang="en-US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─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基督徒的比例 </a:t>
            </a:r>
            <a:endParaRPr lang="en-US" altLang="zh-TW" sz="52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en-US" altLang="zh-TW" sz="5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100:1</a:t>
            </a:r>
            <a:endParaRPr lang="zh-TW" altLang="en-US" sz="5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2000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年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 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基督徒增長高於</a:t>
            </a:r>
            <a:endParaRPr lang="en-US" altLang="zh-TW" sz="52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人口增長的</a:t>
            </a:r>
            <a:r>
              <a:rPr lang="zh-TW" altLang="en-US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3</a:t>
            </a:r>
            <a:r>
              <a:rPr lang="en-US" altLang="zh-TW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倍</a:t>
            </a:r>
            <a:endParaRPr lang="en-US" altLang="zh-TW" sz="52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en-US" altLang="zh-TW" sz="5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10:1</a:t>
            </a:r>
            <a:endParaRPr lang="zh-TW" altLang="en-US" sz="5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韓國在</a:t>
            </a: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1900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年基督徒比例少，如今卻超過</a:t>
            </a: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25%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，尼泊爾在</a:t>
            </a: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1990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年代初期也是如此，但如今有超過</a:t>
            </a: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10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萬。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5F95EF-DB7B-A68C-D930-10F5CB0A8D7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0205" y="836612"/>
            <a:ext cx="6362268" cy="5184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4.</a:t>
            </a: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要趁門還開著時 </a:t>
            </a:r>
            <a:endParaRPr lang="en-US" altLang="zh-TW" sz="52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 認真完成這使命</a:t>
            </a:r>
            <a:endParaRPr lang="en-US" altLang="zh-TW" sz="52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通貨膨脹、經濟危機、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後疫情時代，台灣社會</a:t>
            </a:r>
            <a:endParaRPr lang="en-US" altLang="zh-TW" sz="4400" dirty="0">
              <a:effectLst>
                <a:outerShdw blurRad="38100" dist="38100" dir="2700000" algn="tl">
                  <a:srgbClr val="C0C0C0"/>
                </a:outerShdw>
              </a:effectLst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TW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華康中圓體" panose="020F0509000000000000" pitchFamily="49" charset="-120"/>
                <a:ea typeface="華康中圓體" panose="020F0509000000000000" pitchFamily="49" charset="-120"/>
              </a:rPr>
              <a:t> 的屬靈需要。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TW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7592E476-031F-F166-E87B-0D750F0CCBE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7273" y="0"/>
            <a:ext cx="5264728" cy="7148945"/>
          </a:xfrm>
          <a:noFill/>
        </p:spPr>
      </p:pic>
    </p:spTree>
  </p:cSld>
  <p:clrMapOvr>
    <a:masterClrMapping/>
  </p:clrMapOvr>
  <p:transition spd="slow">
    <p:randomBar dir="vert"/>
  </p:transition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1_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2_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積分">
  <a:themeElements>
    <a:clrScheme name="積分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積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積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2155</TotalTime>
  <Words>1676</Words>
  <Application>Microsoft Office PowerPoint</Application>
  <PresentationFormat>寬螢幕</PresentationFormat>
  <Paragraphs>247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30</vt:i4>
      </vt:variant>
    </vt:vector>
  </HeadingPairs>
  <TitlesOfParts>
    <vt:vector size="50" baseType="lpstr">
      <vt:lpstr>Arial Unicode MS</vt:lpstr>
      <vt:lpstr>華康中圓體</vt:lpstr>
      <vt:lpstr>華康正顏楷體W5</vt:lpstr>
      <vt:lpstr>華康粗圓體</vt:lpstr>
      <vt:lpstr>華康細圓體</vt:lpstr>
      <vt:lpstr>微軟正黑體</vt:lpstr>
      <vt:lpstr>新細明體</vt:lpstr>
      <vt:lpstr>標楷體</vt:lpstr>
      <vt:lpstr>Arial</vt:lpstr>
      <vt:lpstr>Calibri</vt:lpstr>
      <vt:lpstr>Century Gothic</vt:lpstr>
      <vt:lpstr>Times New Roman</vt:lpstr>
      <vt:lpstr>Tw Cen MT</vt:lpstr>
      <vt:lpstr>Tw Cen MT Condensed</vt:lpstr>
      <vt:lpstr>Wingdings</vt:lpstr>
      <vt:lpstr>Wingdings 3</vt:lpstr>
      <vt:lpstr>飛機雲</vt:lpstr>
      <vt:lpstr>1_飛機雲</vt:lpstr>
      <vt:lpstr>2_飛機雲</vt:lpstr>
      <vt:lpstr>積分</vt:lpstr>
      <vt:lpstr>平凡的人做偉大的事</vt:lpstr>
      <vt:lpstr>馬太福音二十八章18-20節</vt:lpstr>
      <vt:lpstr>誰頒佈「最大的使命」？</vt:lpstr>
      <vt:lpstr>大使命是頒給誰？</vt:lpstr>
      <vt:lpstr>「大使命」是什麼？</vt:lpstr>
      <vt:lpstr>四、為何要獻上自己   參與完成「大使命」？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優質的信仰系統</vt:lpstr>
      <vt:lpstr> 五、如何協助完成「大使命」？</vt:lpstr>
      <vt:lpstr>傳福音是 加法</vt:lpstr>
      <vt:lpstr>造就是 屬靈倍增 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以佈道為導向的教會</dc:title>
  <dc:creator>幸昇 蔡</dc:creator>
  <cp:lastModifiedBy>Administrator</cp:lastModifiedBy>
  <cp:revision>53</cp:revision>
  <dcterms:created xsi:type="dcterms:W3CDTF">2019-07-24T06:56:10Z</dcterms:created>
  <dcterms:modified xsi:type="dcterms:W3CDTF">2023-04-29T03:52:59Z</dcterms:modified>
</cp:coreProperties>
</file>