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70" r:id="rId3"/>
    <p:sldId id="271" r:id="rId4"/>
    <p:sldId id="257" r:id="rId5"/>
    <p:sldId id="258" r:id="rId6"/>
    <p:sldId id="263" r:id="rId7"/>
    <p:sldId id="259" r:id="rId8"/>
    <p:sldId id="260" r:id="rId9"/>
    <p:sldId id="261" r:id="rId10"/>
    <p:sldId id="264" r:id="rId11"/>
    <p:sldId id="269" r:id="rId12"/>
    <p:sldId id="265" r:id="rId13"/>
    <p:sldId id="266" r:id="rId14"/>
    <p:sldId id="277" r:id="rId15"/>
    <p:sldId id="267" r:id="rId16"/>
    <p:sldId id="268" r:id="rId17"/>
    <p:sldId id="272" r:id="rId18"/>
    <p:sldId id="278" r:id="rId19"/>
    <p:sldId id="273" r:id="rId20"/>
    <p:sldId id="274" r:id="rId21"/>
    <p:sldId id="275" r:id="rId22"/>
    <p:sldId id="276" r:id="rId23"/>
    <p:sldId id="280" r:id="rId24"/>
    <p:sldId id="279" r:id="rId25"/>
    <p:sldId id="262" r:id="rId26"/>
    <p:sldId id="281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BB5DC4-A8DE-4AB4-8CAF-26FF84FB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D5EE6E-3175-4D1C-B9BC-3F0981323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FED77-6303-4BF2-9EF2-4A86610E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D15C93-8420-4E02-B4C4-19803B84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414048-16D6-4FE5-9D26-51378CEA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955E0-B59B-4689-8C37-93BDC576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704AA9-EC8A-45D4-BFEF-185CEBF71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DAACB7-0E20-4162-8D7E-961C7E7A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2FBF09-FAB8-449F-BE37-6F540AC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2D24DF-FF58-4642-B6C8-234821AE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80680C-3975-4D66-901B-46A388A52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417EB76-7A2A-42D4-8616-DE507AD5A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929A17-5B7F-47AB-9050-FC34460C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20A641-2426-4528-BBB7-10E4602F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2EA908-82B8-4249-B883-AFB45ACB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4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0DEE97-16BA-42D1-927F-E905A715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5DBF93-BF2D-4436-80AB-2FC23109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8D2884-28EB-422C-B1A3-2E05EF07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30E4B3-DC59-4466-83FD-C49786C9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FF9676-83E4-45D9-8CC2-D85AA767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87287-CC92-48D8-873E-C459FAE1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57FF62-D4B1-4D7D-A838-51D04476A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D4EE04-0CC8-446F-A423-43AC8CB9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515354-51CD-4FAB-895B-9706CC4D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0669DB-5F22-496D-B530-152A1A23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C39271-B599-4824-9CB5-0244B605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890E17-55CE-4A45-9EAB-07E6D3F5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47CEDF-B8EE-4258-BAE2-1EEC0C70B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A15693-D143-4FC7-B7CC-C87EC4C1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7CD539-C6EF-4187-A867-FE41615D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B65F64-3110-4A6E-B09E-86DC4D0A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1DFC46-4A52-48E8-AA22-C13B5B6C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22F7DD-81B5-4B53-AD4E-D464389C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84FB20-E63A-448C-A9B6-D41BCCA58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A29845-0CAA-4B09-9606-8DC8F1CC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C41CCE-0436-425E-AC7B-8C5E1E65A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F656FE-69E1-4044-8DE7-D76F3C16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45435C8-7C51-4928-8420-85C287A1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600158E-366C-4975-AB99-35B67F0F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AC5943-53C2-47CE-B778-D8013153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7BFE0D-FD71-4AD6-B6D9-F3E94209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B2F790-BDF5-481A-89F5-480C3ED7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016000-82EE-4102-A1C3-5898D59E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8390DDB-B474-4975-8118-71898FF6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5D6A506-BCCF-423A-B038-66F37E22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C23057-BAA6-4468-9FAC-20896943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725B99-F885-472A-85C6-AAE09711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52245B-D6BF-4564-B73E-D50D0219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B91FA1-051E-4A0C-825D-05F3012B1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13ED94-DF12-4BF7-BE54-78156AC4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4C3810A-E7FD-40D6-8802-B992B46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53A8F5-B9E2-48DF-AB82-60B8CD25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20A070-7D6B-4A92-90C9-38FDEC7A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F34AF2E-042A-4897-843D-78F4EDF3C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937B66-F741-4E56-B81A-250E3C46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19BCAA-3315-4480-AD41-4A3449E1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BA27F2-E7E7-44AE-AD8C-3F5D9D33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1962B1-04FD-4B90-B96C-59F5F17E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15F654A-8698-4F44-9663-A73E5744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68C70F-E9F8-4065-912B-29FD6B30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D2FAAA-0B8D-4584-8828-2F18F73F1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9D8BF0-C1FC-4C7D-B3A3-0CCD9CCC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4DE10F-767F-48B1-99B5-1446A7E8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DCA1-E4D0-4D62-8FE9-AAD09C90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7BE4F2A-BDB5-4C02-AA4B-35896756C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10302451" cy="1735047"/>
          </a:xfrm>
        </p:spPr>
        <p:txBody>
          <a:bodyPr anchor="b">
            <a:noAutofit/>
          </a:bodyPr>
          <a:lstStyle/>
          <a:p>
            <a:r>
              <a:rPr lang="zh-TW" altLang="en-US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關懷小組</a:t>
            </a:r>
            <a:br>
              <a:rPr lang="en-US" altLang="zh-TW" sz="8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小組長訓練會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EDB8DC9-FDEC-47C7-B7C8-8E21183D9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10222552" cy="750259"/>
          </a:xfrm>
        </p:spPr>
        <p:txBody>
          <a:bodyPr anchor="ctr">
            <a:normAutofit/>
          </a:bodyPr>
          <a:lstStyle/>
          <a:p>
            <a:r>
              <a:rPr lang="zh-TW" altLang="en-US" sz="4400" b="1" dirty="0">
                <a:solidFill>
                  <a:srgbClr val="FFFFFF"/>
                </a:solidFill>
              </a:rPr>
              <a:t>                      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2021.3.14.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主日下午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1:15</a:t>
            </a:r>
            <a:endParaRPr lang="zh-TW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5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0C9855-6609-4D84-BE87-F3A31D88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5117"/>
          </a:xfrm>
        </p:spPr>
        <p:txBody>
          <a:bodyPr/>
          <a:lstStyle/>
          <a:p>
            <a:r>
              <a:rPr lang="zh-TW" altLang="en-US" sz="6600" b="1" dirty="0">
                <a:latin typeface="+mn-lt"/>
                <a:ea typeface="+mn-ea"/>
                <a:cs typeface="+mn-cs"/>
              </a:rPr>
              <a:t>            </a:t>
            </a:r>
            <a:r>
              <a:rPr lang="zh-TW" altLang="en-US" sz="7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生命要成長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A17054-77E2-4DB4-853F-91540BD1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118"/>
            <a:ext cx="11164410" cy="5632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5400" b="1" dirty="0"/>
              <a:t>週報</a:t>
            </a:r>
            <a:r>
              <a:rPr lang="en-US" altLang="zh-TW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5400" b="1" dirty="0"/>
              <a:t>默想聖經人物</a:t>
            </a:r>
            <a:r>
              <a:rPr lang="en-US" altLang="zh-TW" sz="5400" b="1" dirty="0"/>
              <a:t>》</a:t>
            </a:r>
          </a:p>
          <a:p>
            <a:pPr marL="0" indent="0">
              <a:buNone/>
            </a:pPr>
            <a:r>
              <a:rPr lang="zh-TW" altLang="en-US" sz="5400" b="1" dirty="0"/>
              <a:t>                        </a:t>
            </a:r>
            <a:r>
              <a:rPr lang="en-US" altLang="zh-TW" sz="5400" b="1" dirty="0"/>
              <a:t>---</a:t>
            </a:r>
            <a:r>
              <a:rPr lang="zh-TW" altLang="en-US" sz="5400" b="1" dirty="0"/>
              <a:t>舊約族長約瑟</a:t>
            </a:r>
            <a:endParaRPr lang="en-US" altLang="zh-TW" sz="5400" b="1" dirty="0"/>
          </a:p>
          <a:p>
            <a:pPr marL="0" indent="0">
              <a:buNone/>
            </a:pPr>
            <a:r>
              <a:rPr lang="zh-TW" altLang="zh-TW" sz="6600" b="1" dirty="0"/>
              <a:t>「</a:t>
            </a:r>
            <a:r>
              <a:rPr lang="zh-TW" altLang="en-US" sz="6600" b="1" dirty="0"/>
              <a:t>約瑟</a:t>
            </a:r>
            <a:r>
              <a:rPr lang="zh-TW" altLang="zh-TW" sz="6600" b="1" dirty="0"/>
              <a:t>突然由</a:t>
            </a:r>
            <a:r>
              <a:rPr lang="zh-TW" altLang="zh-TW" sz="6600" b="1" dirty="0">
                <a:solidFill>
                  <a:srgbClr val="FF0000"/>
                </a:solidFill>
              </a:rPr>
              <a:t>囚犯</a:t>
            </a:r>
            <a:r>
              <a:rPr lang="zh-TW" altLang="zh-TW" sz="6600" b="1" dirty="0"/>
              <a:t>被升爲</a:t>
            </a:r>
            <a:r>
              <a:rPr lang="zh-TW" altLang="zh-TW" sz="6600" b="1" dirty="0">
                <a:solidFill>
                  <a:srgbClr val="FF0000"/>
                </a:solidFill>
              </a:rPr>
              <a:t>宰相</a:t>
            </a:r>
            <a:r>
              <a:rPr lang="zh-TW" altLang="zh-TW" sz="6600" b="1" dirty="0"/>
              <a:t>，脫下污穢的</a:t>
            </a:r>
            <a:r>
              <a:rPr lang="zh-TW" altLang="zh-TW" sz="6600" b="1" dirty="0">
                <a:solidFill>
                  <a:srgbClr val="FF0000"/>
                </a:solidFill>
              </a:rPr>
              <a:t>囚衣</a:t>
            </a:r>
            <a:r>
              <a:rPr lang="zh-TW" altLang="zh-TW" sz="6600" b="1" dirty="0"/>
              <a:t>，穿上華美的</a:t>
            </a:r>
            <a:r>
              <a:rPr lang="zh-TW" altLang="zh-TW" sz="6600" b="1" dirty="0">
                <a:solidFill>
                  <a:srgbClr val="FF0000"/>
                </a:solidFill>
              </a:rPr>
              <a:t>朝服</a:t>
            </a:r>
            <a:r>
              <a:rPr lang="zh-TW" altLang="zh-TW" sz="6600" b="1" dirty="0"/>
              <a:t>，滿有威嚴地在街上巡行。不過幾小時轉眼之間，約瑟從</a:t>
            </a:r>
            <a:r>
              <a:rPr lang="zh-TW" altLang="zh-TW" sz="6600" b="1" dirty="0">
                <a:solidFill>
                  <a:srgbClr val="FF0000"/>
                </a:solidFill>
              </a:rPr>
              <a:t>牢穴</a:t>
            </a:r>
            <a:r>
              <a:rPr lang="zh-TW" altLang="zh-TW" sz="6600" b="1" dirty="0"/>
              <a:t>升上</a:t>
            </a:r>
            <a:r>
              <a:rPr lang="zh-TW" altLang="zh-TW" sz="6600" b="1" dirty="0">
                <a:solidFill>
                  <a:srgbClr val="FF0000"/>
                </a:solidFill>
              </a:rPr>
              <a:t>寶座</a:t>
            </a:r>
            <a:r>
              <a:rPr lang="zh-TW" altLang="zh-TW" sz="6600" b="1" dirty="0"/>
              <a:t>。</a:t>
            </a:r>
            <a:r>
              <a:rPr lang="zh-TW" altLang="en-US" sz="6600" b="1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15938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11B55-1A5D-4DE3-8121-5F9B4DC6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207362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            創世記四十九：</a:t>
            </a:r>
            <a:r>
              <a:rPr lang="en-US" altLang="zh-TW" sz="5400" b="1" dirty="0"/>
              <a:t>26</a:t>
            </a:r>
            <a:endParaRPr lang="zh-TW" altLang="en-US" sz="5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5E757B-D5A3-4753-B848-7E420097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4"/>
            <a:ext cx="10515600" cy="5544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600" b="1" dirty="0">
                <a:latin typeface="+mj-lt"/>
                <a:ea typeface="+mj-ea"/>
                <a:cs typeface="+mj-cs"/>
              </a:rPr>
              <a:t>【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台</a:t>
            </a:r>
            <a:r>
              <a:rPr lang="en-US" altLang="zh-TW" sz="6600" b="1" dirty="0">
                <a:latin typeface="+mj-lt"/>
                <a:ea typeface="+mj-ea"/>
                <a:cs typeface="+mj-cs"/>
              </a:rPr>
              <a:t>】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「你的老父所祝的福氣贏過我的父公所祝的福氣，直到永世代的山嶺，極頭的邊界；諸個福氣欲降落佇</a:t>
            </a:r>
            <a:r>
              <a:rPr lang="zh-TW" alt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約瑟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的頭殼，臨到</a:t>
            </a:r>
            <a:r>
              <a:rPr lang="zh-TW" alt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彼個及兄弟特別者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的頭殼頂。」</a:t>
            </a:r>
            <a:endParaRPr lang="en-US" altLang="zh-TW" sz="66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algn="l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42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11B55-1A5D-4DE3-8121-5F9B4DC6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207362"/>
          </a:xfrm>
        </p:spPr>
        <p:txBody>
          <a:bodyPr/>
          <a:lstStyle/>
          <a:p>
            <a:r>
              <a:rPr lang="zh-TW" altLang="en-US" b="1" dirty="0"/>
              <a:t>             </a:t>
            </a:r>
            <a:r>
              <a:rPr lang="zh-TW" altLang="en-US" sz="5400" b="1" dirty="0"/>
              <a:t>創世記四十九：</a:t>
            </a:r>
            <a:r>
              <a:rPr lang="en-US" altLang="zh-TW" sz="5400" b="1" dirty="0"/>
              <a:t>26</a:t>
            </a:r>
            <a:endParaRPr lang="zh-TW" altLang="en-US" sz="5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5E757B-D5A3-4753-B848-7E420097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313895"/>
            <a:ext cx="11292395" cy="54375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28800" b="1" dirty="0">
                <a:latin typeface="+mj-lt"/>
                <a:ea typeface="+mj-ea"/>
                <a:cs typeface="+mj-cs"/>
              </a:rPr>
              <a:t>【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華</a:t>
            </a:r>
            <a:r>
              <a:rPr lang="en-US" altLang="zh-TW" sz="28800" b="1" dirty="0">
                <a:latin typeface="+mj-lt"/>
                <a:ea typeface="+mj-ea"/>
                <a:cs typeface="+mj-cs"/>
              </a:rPr>
              <a:t>】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「你父親所祝的福勝過我祖先所祝的福，如永世的山嶺，至極的邊界；這些福必降在</a:t>
            </a:r>
            <a:r>
              <a:rPr lang="zh-TW" altLang="en-US" sz="28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約瑟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的頭上，臨到</a:t>
            </a:r>
            <a:r>
              <a:rPr lang="zh-TW" altLang="en-US" sz="28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那與弟兄迥別之人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的頂上。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zh-TW" altLang="en-US" sz="26400" b="1" dirty="0">
                <a:latin typeface="+mj-lt"/>
                <a:ea typeface="+mj-ea"/>
                <a:cs typeface="+mj-cs"/>
              </a:rPr>
            </a:b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405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682660-1CAA-4076-A9F3-BDB8014E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56" y="523420"/>
            <a:ext cx="11435444" cy="61386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4800" b="0" i="0" dirty="0">
                <a:solidFill>
                  <a:srgbClr val="000000"/>
                </a:solidFill>
                <a:effectLst/>
                <a:latin typeface="system-ui"/>
              </a:rPr>
              <a:t>        </a:t>
            </a:r>
            <a:endParaRPr lang="en-US" altLang="zh-TW" sz="4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rgbClr val="000000"/>
                </a:solidFill>
                <a:latin typeface="system-ui"/>
              </a:rPr>
              <a:t>      </a:t>
            </a:r>
            <a:r>
              <a:rPr lang="en-US" altLang="zh-TW" sz="5200" b="1" i="0" dirty="0">
                <a:solidFill>
                  <a:srgbClr val="000000"/>
                </a:solidFill>
                <a:effectLst/>
                <a:latin typeface="system-ui"/>
              </a:rPr>
              <a:t>May my fatherly blessings on you</a:t>
            </a:r>
            <a:br>
              <a:rPr lang="en-US" altLang="zh-TW" sz="5200" b="1" dirty="0"/>
            </a:br>
            <a:r>
              <a:rPr lang="en-US" altLang="zh-TW" sz="52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zh-TW" altLang="en-US" sz="52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altLang="zh-TW" sz="5200" b="1" i="0" dirty="0">
                <a:solidFill>
                  <a:srgbClr val="000000"/>
                </a:solidFill>
                <a:effectLst/>
                <a:latin typeface="system-ui"/>
              </a:rPr>
              <a:t>surpass the blessings of my</a:t>
            </a:r>
            <a:r>
              <a:rPr lang="zh-TW" altLang="en-US" sz="5200" b="1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TW" sz="5200" b="1" i="0" dirty="0">
                <a:solidFill>
                  <a:srgbClr val="000000"/>
                </a:solidFill>
                <a:effectLst/>
                <a:latin typeface="system-ui"/>
              </a:rPr>
              <a:t>ancestors,</a:t>
            </a:r>
          </a:p>
          <a:p>
            <a:pPr marL="0" indent="0">
              <a:buNone/>
            </a:pPr>
            <a:r>
              <a:rPr lang="en-US" altLang="zh-TW" sz="5200" b="1" i="0" dirty="0">
                <a:solidFill>
                  <a:srgbClr val="000000"/>
                </a:solidFill>
                <a:effectLst/>
                <a:latin typeface="system-ui"/>
              </a:rPr>
              <a:t>reaching to the heights of the eternal hills.</a:t>
            </a:r>
            <a:br>
              <a:rPr lang="en-US" altLang="zh-TW" sz="5200" b="1" dirty="0"/>
            </a:br>
            <a:r>
              <a:rPr lang="zh-TW" altLang="en-US" sz="5200" b="1" dirty="0"/>
              <a:t>   </a:t>
            </a:r>
            <a:r>
              <a:rPr lang="en-US" altLang="zh-TW" sz="5200" b="1" i="0" dirty="0">
                <a:solidFill>
                  <a:srgbClr val="000000"/>
                </a:solidFill>
                <a:effectLst/>
                <a:latin typeface="system-ui"/>
              </a:rPr>
              <a:t>May these blessings rest on the head of</a:t>
            </a:r>
            <a:r>
              <a:rPr lang="zh-TW" altLang="en-US" sz="5200" b="1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US" altLang="zh-TW" sz="52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zh-TW" altLang="en-US" sz="65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altLang="zh-TW" sz="6500" b="1" i="0" dirty="0">
                <a:solidFill>
                  <a:srgbClr val="FF0000"/>
                </a:solidFill>
                <a:effectLst/>
                <a:latin typeface="system-ui"/>
              </a:rPr>
              <a:t>Joseph,</a:t>
            </a:r>
            <a:br>
              <a:rPr lang="en-US" altLang="zh-TW" sz="6500" b="1" dirty="0">
                <a:solidFill>
                  <a:srgbClr val="FF0000"/>
                </a:solidFill>
              </a:rPr>
            </a:br>
            <a:r>
              <a:rPr lang="en-US" altLang="zh-TW" sz="6500" b="1" i="0" dirty="0">
                <a:solidFill>
                  <a:srgbClr val="FF0000"/>
                </a:solidFill>
                <a:effectLst/>
                <a:latin typeface="system-ui"/>
              </a:rPr>
              <a:t>who is a prince among his brothers.</a:t>
            </a: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0000"/>
                </a:solidFill>
                <a:latin typeface="system-ui"/>
              </a:rPr>
              <a:t>                                                                   </a:t>
            </a:r>
            <a:r>
              <a:rPr lang="en-US" altLang="zh-TW" sz="4800" b="1" dirty="0">
                <a:solidFill>
                  <a:srgbClr val="000000"/>
                </a:solidFill>
                <a:latin typeface="system-ui"/>
              </a:rPr>
              <a:t>--NLT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3608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8A4DC-750D-4AD2-A731-3F944617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/>
              <a:t>        </a:t>
            </a:r>
            <a:r>
              <a:rPr lang="zh-TW" altLang="en-US" sz="6600" b="1" dirty="0"/>
              <a:t>小組長被提升上來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C060E5-4538-4696-A132-6E88F80A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57" y="2003898"/>
            <a:ext cx="10961452" cy="448897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8800" b="1" dirty="0">
                <a:latin typeface="+mj-lt"/>
                <a:ea typeface="+mj-ea"/>
                <a:cs typeface="+mj-cs"/>
              </a:rPr>
              <a:t>        </a:t>
            </a:r>
            <a:r>
              <a:rPr lang="en-US" altLang="zh-TW" sz="8800" b="1" dirty="0">
                <a:latin typeface="+mj-lt"/>
                <a:ea typeface="+mj-ea"/>
                <a:cs typeface="+mj-cs"/>
              </a:rPr>
              <a:t>1.</a:t>
            </a:r>
            <a:r>
              <a:rPr lang="zh-TW" altLang="en-US" sz="8800" b="1" dirty="0">
                <a:latin typeface="+mj-lt"/>
                <a:ea typeface="+mj-ea"/>
                <a:cs typeface="+mj-cs"/>
              </a:rPr>
              <a:t>生命成長</a:t>
            </a:r>
            <a:endParaRPr lang="en-US" altLang="zh-TW" sz="88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8800" b="1" dirty="0">
                <a:latin typeface="+mj-lt"/>
                <a:ea typeface="+mj-ea"/>
                <a:cs typeface="+mj-cs"/>
              </a:rPr>
              <a:t>        </a:t>
            </a:r>
            <a:r>
              <a:rPr lang="en-US" altLang="zh-TW" sz="8800" b="1" dirty="0">
                <a:latin typeface="+mj-lt"/>
                <a:ea typeface="+mj-ea"/>
                <a:cs typeface="+mj-cs"/>
              </a:rPr>
              <a:t>2.</a:t>
            </a:r>
            <a:r>
              <a:rPr lang="zh-TW" altLang="en-US" sz="8800" b="1" dirty="0">
                <a:latin typeface="+mj-lt"/>
                <a:ea typeface="+mj-ea"/>
                <a:cs typeface="+mj-cs"/>
              </a:rPr>
              <a:t>靈命成熟</a:t>
            </a:r>
            <a:endParaRPr lang="en-US" altLang="zh-TW" sz="88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8800" b="1" dirty="0">
                <a:latin typeface="+mj-lt"/>
                <a:ea typeface="+mj-ea"/>
                <a:cs typeface="+mj-cs"/>
              </a:rPr>
              <a:t>        </a:t>
            </a:r>
            <a:r>
              <a:rPr lang="en-US" altLang="zh-TW" sz="8800" b="1" dirty="0">
                <a:latin typeface="+mj-lt"/>
                <a:ea typeface="+mj-ea"/>
                <a:cs typeface="+mj-cs"/>
              </a:rPr>
              <a:t>3.</a:t>
            </a:r>
            <a:r>
              <a:rPr lang="zh-TW" altLang="en-US" sz="8800" b="1" dirty="0">
                <a:latin typeface="+mj-lt"/>
                <a:ea typeface="+mj-ea"/>
                <a:cs typeface="+mj-cs"/>
              </a:rPr>
              <a:t>分別自己</a:t>
            </a:r>
            <a:endParaRPr lang="en-US" altLang="zh-TW" sz="8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314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624E1A-E277-4F3A-8306-61F96A15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0427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      小組長和區長一起擔任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A5E6FA-7396-47EF-8425-E50E8A3F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428"/>
            <a:ext cx="10515600" cy="543757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8000" b="1" dirty="0">
                <a:latin typeface="+mj-lt"/>
                <a:ea typeface="+mj-ea"/>
                <a:cs typeface="+mj-cs"/>
              </a:rPr>
              <a:t>       </a:t>
            </a:r>
            <a:r>
              <a:rPr lang="en-US" altLang="zh-TW" sz="8000" b="1" dirty="0">
                <a:latin typeface="+mj-lt"/>
                <a:ea typeface="+mj-ea"/>
                <a:cs typeface="+mj-cs"/>
              </a:rPr>
              <a:t>1.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領袖的角色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8000" b="1" dirty="0">
                <a:latin typeface="+mj-lt"/>
                <a:ea typeface="+mj-ea"/>
                <a:cs typeface="+mj-cs"/>
              </a:rPr>
              <a:t>       </a:t>
            </a:r>
            <a:r>
              <a:rPr lang="en-US" altLang="zh-TW" sz="8000" b="1" dirty="0">
                <a:latin typeface="+mj-lt"/>
                <a:ea typeface="+mj-ea"/>
                <a:cs typeface="+mj-cs"/>
              </a:rPr>
              <a:t>2.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牧者的角色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8000" b="1" dirty="0">
                <a:latin typeface="+mj-lt"/>
                <a:ea typeface="+mj-ea"/>
                <a:cs typeface="+mj-cs"/>
              </a:rPr>
              <a:t>       </a:t>
            </a:r>
            <a:r>
              <a:rPr lang="en-US" altLang="zh-TW" sz="8000" b="1" dirty="0">
                <a:latin typeface="+mj-lt"/>
                <a:ea typeface="+mj-ea"/>
                <a:cs typeface="+mj-cs"/>
              </a:rPr>
              <a:t>3.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督導的角色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8000" b="1" dirty="0">
                <a:latin typeface="+mj-lt"/>
                <a:ea typeface="+mj-ea"/>
                <a:cs typeface="+mj-cs"/>
              </a:rPr>
              <a:t>       </a:t>
            </a:r>
            <a:r>
              <a:rPr lang="en-US" altLang="zh-TW" sz="8000" b="1" dirty="0">
                <a:latin typeface="+mj-lt"/>
                <a:ea typeface="+mj-ea"/>
                <a:cs typeface="+mj-cs"/>
              </a:rPr>
              <a:t>4.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促進者的角色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8000" b="1" dirty="0">
                <a:latin typeface="+mj-lt"/>
                <a:ea typeface="+mj-ea"/>
                <a:cs typeface="+mj-cs"/>
              </a:rPr>
              <a:t>       </a:t>
            </a:r>
            <a:r>
              <a:rPr lang="en-US" altLang="zh-TW" sz="8000" b="1" dirty="0">
                <a:latin typeface="+mj-lt"/>
                <a:ea typeface="+mj-ea"/>
                <a:cs typeface="+mj-cs"/>
              </a:rPr>
              <a:t>5.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動員者的角色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585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4B2E1-96B3-4E38-B94A-23DE3654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09"/>
            <a:ext cx="10515600" cy="992221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/>
              <a:t>小組教會細胞（關懷）小組的好處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62AA33-A296-4414-B0E9-59A0A62EA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57" y="1429965"/>
            <a:ext cx="11264629" cy="5496129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TW" sz="8000" b="1" dirty="0">
                <a:latin typeface="+mj-lt"/>
                <a:ea typeface="+mj-ea"/>
                <a:cs typeface="+mj-cs"/>
              </a:rPr>
              <a:t>1.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每個人有服事帶出歸屬感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TW" sz="8000" b="1" dirty="0">
                <a:latin typeface="+mj-lt"/>
                <a:ea typeface="+mj-ea"/>
                <a:cs typeface="+mj-cs"/>
              </a:rPr>
              <a:t>2.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肢體連結的關係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TW" sz="8000" b="1" dirty="0">
                <a:latin typeface="+mj-lt"/>
                <a:ea typeface="+mj-ea"/>
                <a:cs typeface="+mj-cs"/>
              </a:rPr>
              <a:t>3.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協助牧養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TW" sz="8000" b="1" dirty="0">
                <a:latin typeface="+mj-lt"/>
                <a:ea typeface="+mj-ea"/>
                <a:cs typeface="+mj-cs"/>
              </a:rPr>
              <a:t>4.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擴展基層領袖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TW" sz="8000" b="1" dirty="0">
                <a:latin typeface="+mj-lt"/>
                <a:ea typeface="+mj-ea"/>
                <a:cs typeface="+mj-cs"/>
              </a:rPr>
              <a:t>5.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方便異象策略的傳遞與交代</a:t>
            </a:r>
            <a:endParaRPr lang="en-US" altLang="zh-TW" sz="8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TW" sz="8000" b="1" dirty="0">
                <a:latin typeface="+mj-lt"/>
                <a:ea typeface="+mj-ea"/>
                <a:cs typeface="+mj-cs"/>
              </a:rPr>
              <a:t>6.</a:t>
            </a:r>
            <a:r>
              <a:rPr lang="zh-TW" altLang="en-US" sz="8000" b="1" dirty="0">
                <a:latin typeface="+mj-lt"/>
                <a:ea typeface="+mj-ea"/>
                <a:cs typeface="+mj-cs"/>
              </a:rPr>
              <a:t>傳福音與新人跟進的落實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36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C51682-3849-49BC-B234-9FBABA60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95"/>
            <a:ext cx="10515600" cy="1177045"/>
          </a:xfrm>
        </p:spPr>
        <p:txBody>
          <a:bodyPr/>
          <a:lstStyle/>
          <a:p>
            <a:r>
              <a:rPr lang="zh-TW" altLang="en-US" b="1" dirty="0"/>
              <a:t>            小組教會小組的目的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D416A2-598D-43D6-ADA1-F4016EA9A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40"/>
            <a:ext cx="11194915" cy="5612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8000" b="1" dirty="0">
                <a:solidFill>
                  <a:srgbClr val="FF0000"/>
                </a:solidFill>
              </a:rPr>
              <a:t>1.</a:t>
            </a:r>
            <a:r>
              <a:rPr lang="zh-TW" altLang="en-US" sz="8000" b="1" dirty="0">
                <a:solidFill>
                  <a:srgbClr val="FF0000"/>
                </a:solidFill>
              </a:rPr>
              <a:t>佈道     </a:t>
            </a:r>
            <a:r>
              <a:rPr lang="en-US" altLang="zh-TW" sz="8000" b="1" dirty="0">
                <a:solidFill>
                  <a:srgbClr val="FF0000"/>
                </a:solidFill>
              </a:rPr>
              <a:t>3.</a:t>
            </a:r>
            <a:r>
              <a:rPr lang="zh-TW" altLang="en-US" sz="8000" b="1" dirty="0">
                <a:solidFill>
                  <a:srgbClr val="FF0000"/>
                </a:solidFill>
              </a:rPr>
              <a:t>關懷    </a:t>
            </a:r>
            <a:r>
              <a:rPr lang="en-US" altLang="zh-TW" sz="8000" b="1" dirty="0">
                <a:solidFill>
                  <a:srgbClr val="FF0000"/>
                </a:solidFill>
              </a:rPr>
              <a:t>5.</a:t>
            </a:r>
            <a:r>
              <a:rPr lang="zh-TW" altLang="en-US" sz="8000" b="1" dirty="0">
                <a:solidFill>
                  <a:srgbClr val="FF0000"/>
                </a:solidFill>
              </a:rPr>
              <a:t>倍增</a:t>
            </a:r>
            <a:endParaRPr lang="en-US" altLang="zh-TW" sz="8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8000" b="1" dirty="0">
                <a:solidFill>
                  <a:srgbClr val="FF0000"/>
                </a:solidFill>
              </a:rPr>
              <a:t>2.</a:t>
            </a:r>
            <a:r>
              <a:rPr lang="zh-TW" altLang="en-US" sz="8000" b="1" dirty="0">
                <a:solidFill>
                  <a:srgbClr val="FF0000"/>
                </a:solidFill>
              </a:rPr>
              <a:t>栽培     </a:t>
            </a:r>
            <a:r>
              <a:rPr lang="en-US" altLang="zh-TW" sz="8000" b="1" dirty="0">
                <a:solidFill>
                  <a:srgbClr val="FF0000"/>
                </a:solidFill>
              </a:rPr>
              <a:t>4.</a:t>
            </a:r>
            <a:r>
              <a:rPr lang="zh-TW" altLang="en-US" sz="8000" b="1" dirty="0">
                <a:solidFill>
                  <a:srgbClr val="FF0000"/>
                </a:solidFill>
              </a:rPr>
              <a:t>聯繫</a:t>
            </a:r>
            <a:endParaRPr lang="en-US" altLang="zh-TW" sz="8000" b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US" altLang="zh-TW" sz="5600" b="1" dirty="0">
              <a:latin typeface="+mj-lt"/>
              <a:ea typeface="+mj-ea"/>
              <a:cs typeface="+mj-cs"/>
            </a:endParaRP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zh-TW" altLang="en-US" sz="5600" b="1" dirty="0">
                <a:latin typeface="+mj-lt"/>
                <a:ea typeface="+mj-ea"/>
                <a:cs typeface="+mj-cs"/>
              </a:rPr>
              <a:t>真正小組化的教會是以小組為組織，並藉小組運作教會一切功能</a:t>
            </a:r>
            <a:endParaRPr lang="en-US" altLang="zh-TW" sz="5600" b="1" dirty="0">
              <a:latin typeface="+mj-lt"/>
              <a:ea typeface="+mj-ea"/>
              <a:cs typeface="+mj-cs"/>
            </a:endParaRP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en-US" altLang="zh-TW" sz="5600" b="1" dirty="0">
                <a:latin typeface="+mj-lt"/>
                <a:ea typeface="+mj-ea"/>
                <a:cs typeface="+mj-cs"/>
              </a:rPr>
              <a:t>--</a:t>
            </a:r>
            <a:r>
              <a:rPr lang="zh-TW" altLang="en-US" sz="5600" b="1" dirty="0">
                <a:latin typeface="+mj-lt"/>
                <a:ea typeface="+mj-ea"/>
                <a:cs typeface="+mj-cs"/>
              </a:rPr>
              <a:t>敬拜、傳道、教育、服務、團契 </a:t>
            </a:r>
            <a:endParaRPr lang="en-US" altLang="zh-TW" sz="56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zh-TW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3773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3221A3E-F704-43DA-9488-2812195088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0951" r="5353" b="19395"/>
          <a:stretch/>
        </p:blipFill>
        <p:spPr bwMode="auto">
          <a:xfrm>
            <a:off x="486383" y="155643"/>
            <a:ext cx="11371634" cy="6478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1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1CDE500-13B1-490C-87F6-08A1C3217C1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8134" r="16110" b="17500"/>
          <a:stretch/>
        </p:blipFill>
        <p:spPr bwMode="auto">
          <a:xfrm>
            <a:off x="2587557" y="1"/>
            <a:ext cx="667317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66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11B55-1A5D-4DE3-8121-5F9B4DC6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207362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            創世記四十九：</a:t>
            </a:r>
            <a:r>
              <a:rPr lang="en-US" altLang="zh-TW" sz="5400" b="1" dirty="0"/>
              <a:t>26</a:t>
            </a:r>
            <a:endParaRPr lang="zh-TW" altLang="en-US" sz="5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5E757B-D5A3-4753-B848-7E420097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4"/>
            <a:ext cx="10515600" cy="5544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600" b="1" dirty="0">
                <a:latin typeface="+mj-lt"/>
                <a:ea typeface="+mj-ea"/>
                <a:cs typeface="+mj-cs"/>
              </a:rPr>
              <a:t>【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台</a:t>
            </a:r>
            <a:r>
              <a:rPr lang="en-US" altLang="zh-TW" sz="6600" b="1" dirty="0">
                <a:latin typeface="+mj-lt"/>
                <a:ea typeface="+mj-ea"/>
                <a:cs typeface="+mj-cs"/>
              </a:rPr>
              <a:t>】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「你的老父所祝的福氣贏過我的父公所祝的福氣，直到永世代的山嶺，極頭的邊界；諸個福氣欲降落佇</a:t>
            </a:r>
            <a:r>
              <a:rPr lang="zh-TW" alt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約瑟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的頭殼，臨到</a:t>
            </a:r>
            <a:r>
              <a:rPr lang="zh-TW" alt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彼個及兄弟特別者</a:t>
            </a:r>
            <a:r>
              <a:rPr lang="zh-TW" altLang="en-US" sz="6600" b="1" dirty="0">
                <a:latin typeface="+mj-lt"/>
                <a:ea typeface="+mj-ea"/>
                <a:cs typeface="+mj-cs"/>
              </a:rPr>
              <a:t>的頭殼頂。」</a:t>
            </a:r>
            <a:endParaRPr lang="en-US" altLang="zh-TW" sz="66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algn="l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80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9C226-F4EE-4EC9-B759-2A6C75DF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/>
              <a:t>           </a:t>
            </a:r>
            <a:r>
              <a:rPr lang="en-US" altLang="zh-TW" sz="5400" b="1" dirty="0"/>
              <a:t>1.</a:t>
            </a:r>
            <a:r>
              <a:rPr lang="zh-TW" altLang="en-US" sz="5400" b="1" dirty="0"/>
              <a:t>小組長是</a:t>
            </a:r>
            <a:r>
              <a:rPr lang="en-US" altLang="zh-TW" sz="5400" b="1" dirty="0"/>
              <a:t>5G</a:t>
            </a:r>
            <a:r>
              <a:rPr lang="zh-TW" altLang="en-US" sz="5400" b="1" dirty="0"/>
              <a:t>的執行者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0F9FF-9E77-418B-BE7E-8DDA16FA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77" y="1825625"/>
            <a:ext cx="11527276" cy="489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b="1" dirty="0"/>
              <a:t>1.</a:t>
            </a:r>
            <a:r>
              <a:rPr lang="zh-TW" altLang="en-US" sz="6000" b="1" dirty="0"/>
              <a:t>凝聚</a:t>
            </a:r>
            <a:r>
              <a:rPr lang="en-US" altLang="zh-TW" sz="6000" b="1" dirty="0"/>
              <a:t>(</a:t>
            </a:r>
            <a:r>
              <a:rPr lang="zh-TW" altLang="en-US" sz="6000" b="1" dirty="0"/>
              <a:t>破冰</a:t>
            </a:r>
            <a:r>
              <a:rPr lang="en-US" altLang="zh-TW" sz="6000" b="1" dirty="0"/>
              <a:t>)</a:t>
            </a:r>
          </a:p>
          <a:p>
            <a:pPr marL="0" indent="0">
              <a:buNone/>
            </a:pPr>
            <a:r>
              <a:rPr lang="en-US" altLang="zh-TW" sz="6000" b="1" dirty="0"/>
              <a:t>2.</a:t>
            </a:r>
            <a:r>
              <a:rPr lang="zh-TW" altLang="en-US" sz="6000" b="1" dirty="0"/>
              <a:t>榮耀</a:t>
            </a:r>
            <a:r>
              <a:rPr lang="en-US" altLang="zh-TW" sz="6000" b="1" dirty="0"/>
              <a:t>(</a:t>
            </a:r>
            <a:r>
              <a:rPr lang="zh-TW" altLang="en-US" sz="6000" b="1" dirty="0"/>
              <a:t>敬拜</a:t>
            </a:r>
            <a:r>
              <a:rPr lang="en-US" altLang="zh-TW" sz="6000" b="1" dirty="0"/>
              <a:t>)</a:t>
            </a:r>
          </a:p>
          <a:p>
            <a:pPr marL="0" indent="0">
              <a:buNone/>
            </a:pPr>
            <a:r>
              <a:rPr lang="en-US" altLang="zh-TW" sz="6000" b="1" dirty="0"/>
              <a:t>3.</a:t>
            </a:r>
            <a:r>
              <a:rPr lang="zh-TW" altLang="en-US" sz="6000" b="1" dirty="0"/>
              <a:t>成長</a:t>
            </a:r>
            <a:r>
              <a:rPr lang="en-US" altLang="zh-TW" sz="6000" b="1" dirty="0"/>
              <a:t>(</a:t>
            </a:r>
            <a:r>
              <a:rPr lang="zh-TW" altLang="en-US" sz="6000" b="1" dirty="0"/>
              <a:t>話語、</a:t>
            </a:r>
            <a:r>
              <a:rPr lang="en-US" altLang="zh-TW" sz="6000" b="1" dirty="0">
                <a:latin typeface="新細明體" panose="02020500000000000000" pitchFamily="18" charset="-120"/>
              </a:rPr>
              <a:t>《</a:t>
            </a:r>
            <a:r>
              <a:rPr lang="zh-TW" altLang="en-US" sz="6000" b="1" dirty="0"/>
              <a:t>單獨會主</a:t>
            </a:r>
            <a:r>
              <a:rPr lang="en-US" altLang="zh-TW" sz="6000" b="1" dirty="0">
                <a:latin typeface="新細明體" panose="02020500000000000000" pitchFamily="18" charset="-120"/>
              </a:rPr>
              <a:t>》</a:t>
            </a:r>
            <a:r>
              <a:rPr lang="zh-TW" altLang="en-US" sz="6000" b="1" dirty="0">
                <a:latin typeface="新細明體" panose="02020500000000000000" pitchFamily="18" charset="-120"/>
              </a:rPr>
              <a:t>分享</a:t>
            </a:r>
            <a:r>
              <a:rPr lang="en-US" altLang="zh-TW" sz="6000" b="1" dirty="0"/>
              <a:t>)</a:t>
            </a:r>
          </a:p>
          <a:p>
            <a:pPr marL="0" indent="0">
              <a:buNone/>
            </a:pPr>
            <a:r>
              <a:rPr lang="en-US" altLang="zh-TW" sz="6000" b="1" dirty="0"/>
              <a:t>4.</a:t>
            </a:r>
            <a:r>
              <a:rPr lang="zh-TW" altLang="en-US" sz="6000" b="1" dirty="0"/>
              <a:t>出發</a:t>
            </a:r>
            <a:r>
              <a:rPr lang="en-US" altLang="zh-TW" sz="6000" b="1" dirty="0"/>
              <a:t>(</a:t>
            </a:r>
            <a:r>
              <a:rPr lang="zh-TW" altLang="en-US" sz="6000" b="1" dirty="0"/>
              <a:t>禱告、使用</a:t>
            </a:r>
            <a:r>
              <a:rPr lang="en-US" altLang="zh-TW" sz="6000" b="1" dirty="0">
                <a:latin typeface="新細明體" panose="02020500000000000000" pitchFamily="18" charset="-120"/>
              </a:rPr>
              <a:t>《</a:t>
            </a:r>
            <a:r>
              <a:rPr lang="zh-TW" altLang="en-US" sz="6000" b="1" dirty="0">
                <a:latin typeface="新細明體" panose="02020500000000000000" pitchFamily="18" charset="-120"/>
              </a:rPr>
              <a:t>生命冊</a:t>
            </a:r>
            <a:r>
              <a:rPr lang="en-US" altLang="zh-TW" sz="6000" b="1" dirty="0">
                <a:latin typeface="新細明體" panose="02020500000000000000" pitchFamily="18" charset="-120"/>
              </a:rPr>
              <a:t>》</a:t>
            </a:r>
            <a:r>
              <a:rPr lang="en-US" altLang="zh-TW" sz="6000" b="1" dirty="0"/>
              <a:t>)</a:t>
            </a:r>
          </a:p>
          <a:p>
            <a:pPr marL="0" indent="0">
              <a:buNone/>
            </a:pPr>
            <a:r>
              <a:rPr lang="en-US" altLang="zh-TW" sz="6000" b="1" dirty="0"/>
              <a:t>5.</a:t>
            </a:r>
            <a:r>
              <a:rPr lang="zh-TW" altLang="en-US" sz="6000" b="1" dirty="0"/>
              <a:t>加速</a:t>
            </a:r>
            <a:r>
              <a:rPr lang="en-US" altLang="zh-TW" sz="6000" b="1" dirty="0"/>
              <a:t>(</a:t>
            </a:r>
            <a:r>
              <a:rPr lang="zh-TW" altLang="en-US" sz="6000" b="1" dirty="0"/>
              <a:t>報告、提醒</a:t>
            </a:r>
            <a:r>
              <a:rPr lang="en-US" altLang="zh-TW" sz="6000" b="1" dirty="0"/>
              <a:t>)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2980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E3AB0-DE04-47B2-9DE8-D222460C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/>
              <a:t>   </a:t>
            </a:r>
            <a:r>
              <a:rPr lang="en-US" altLang="zh-TW" sz="5400" b="1" dirty="0"/>
              <a:t>2.</a:t>
            </a:r>
            <a:r>
              <a:rPr lang="zh-TW" altLang="en-US" sz="5400" b="1" dirty="0"/>
              <a:t>小組長用單獨會主</a:t>
            </a:r>
            <a:r>
              <a:rPr lang="en-US" altLang="zh-TW" sz="5400" b="1" dirty="0"/>
              <a:t>QT</a:t>
            </a:r>
            <a:r>
              <a:rPr lang="zh-TW" altLang="en-US" sz="5400" b="1" dirty="0"/>
              <a:t>牧養群羊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C605B2-0087-4E97-8A9B-FFEC536E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11" y="1883991"/>
            <a:ext cx="11331102" cy="483782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6000" b="1" dirty="0"/>
              <a:t>1.</a:t>
            </a:r>
            <a:r>
              <a:rPr lang="zh-TW" altLang="en-US" sz="6000" b="1" dirty="0"/>
              <a:t>每天至少必須花</a:t>
            </a:r>
            <a:r>
              <a:rPr lang="en-US" altLang="zh-TW" sz="6000" b="1" dirty="0"/>
              <a:t>15</a:t>
            </a:r>
            <a:r>
              <a:rPr lang="zh-TW" altLang="en-US" sz="6000" b="1" dirty="0"/>
              <a:t>分鐘單獨</a:t>
            </a:r>
            <a:endParaRPr lang="en-US" altLang="zh-TW" sz="6000" b="1" dirty="0"/>
          </a:p>
          <a:p>
            <a:pPr marL="0" indent="0">
              <a:buNone/>
            </a:pPr>
            <a:r>
              <a:rPr lang="zh-TW" altLang="en-US" sz="6000" b="1" dirty="0"/>
              <a:t>    會主</a:t>
            </a:r>
            <a:r>
              <a:rPr lang="en-US" altLang="zh-TW" sz="6000" b="1" dirty="0"/>
              <a:t>QT</a:t>
            </a:r>
          </a:p>
          <a:p>
            <a:pPr marL="0" indent="0">
              <a:buNone/>
            </a:pPr>
            <a:r>
              <a:rPr lang="en-US" altLang="zh-TW" sz="6000" b="1" dirty="0"/>
              <a:t>2.</a:t>
            </a:r>
            <a:r>
              <a:rPr lang="zh-TW" altLang="en-US" sz="6000" b="1" dirty="0"/>
              <a:t>記錄靈修筆記</a:t>
            </a:r>
            <a:endParaRPr lang="en-US" altLang="zh-TW" sz="6000" b="1" dirty="0"/>
          </a:p>
          <a:p>
            <a:pPr marL="0" indent="0">
              <a:buNone/>
            </a:pPr>
            <a:r>
              <a:rPr lang="en-US" altLang="zh-TW" sz="6000" b="1" dirty="0"/>
              <a:t>3.</a:t>
            </a:r>
            <a:r>
              <a:rPr lang="zh-TW" altLang="en-US" sz="6000" b="1" dirty="0"/>
              <a:t>付出半小時來禱告</a:t>
            </a:r>
            <a:endParaRPr lang="en-US" altLang="zh-TW" sz="6000" b="1" dirty="0"/>
          </a:p>
          <a:p>
            <a:pPr marL="0" indent="0">
              <a:buNone/>
            </a:pPr>
            <a:r>
              <a:rPr lang="en-US" altLang="zh-TW" sz="6000" b="1" dirty="0"/>
              <a:t>4.</a:t>
            </a:r>
            <a:r>
              <a:rPr lang="zh-TW" altLang="en-US" sz="6000" b="1" dirty="0"/>
              <a:t>用與神在一起的靈程牧養小組</a:t>
            </a:r>
          </a:p>
        </p:txBody>
      </p:sp>
    </p:spTree>
    <p:extLst>
      <p:ext uri="{BB962C8B-B14F-4D97-AF65-F5344CB8AC3E}">
        <p14:creationId xmlns:p14="http://schemas.microsoft.com/office/powerpoint/2010/main" val="199216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9ABC9F-561D-49C0-86C9-D0B7DA0F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3505"/>
          </a:xfrm>
        </p:spPr>
        <p:txBody>
          <a:bodyPr/>
          <a:lstStyle/>
          <a:p>
            <a:r>
              <a:rPr lang="zh-TW" altLang="en-US" b="1" dirty="0"/>
              <a:t>            </a:t>
            </a:r>
            <a:r>
              <a:rPr lang="en-US" altLang="zh-TW" b="1" dirty="0"/>
              <a:t>3</a:t>
            </a:r>
            <a:r>
              <a:rPr lang="en-US" altLang="zh-TW" sz="4400" b="1" dirty="0"/>
              <a:t>.</a:t>
            </a:r>
            <a:r>
              <a:rPr lang="zh-TW" altLang="en-US" sz="4400" b="1" dirty="0"/>
              <a:t>小組長如何帶領</a:t>
            </a:r>
            <a:r>
              <a:rPr lang="zh-TW" altLang="en-US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b="1" dirty="0"/>
              <a:t>成長</a:t>
            </a:r>
            <a:r>
              <a:rPr lang="zh-TW" altLang="en-US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6F4B4-9DAE-4429-94F7-FD95C3AD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8" y="1206230"/>
            <a:ext cx="11537003" cy="56517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6000" b="1" dirty="0"/>
              <a:t>發問是帶領小組討論的鑰匙，使討論活潑生動，進而發生改變生命的果效。</a:t>
            </a:r>
            <a:endParaRPr lang="en-US" altLang="zh-TW" sz="6000" b="1" dirty="0"/>
          </a:p>
          <a:p>
            <a:pPr marL="0" indent="0">
              <a:buNone/>
            </a:pPr>
            <a:r>
              <a:rPr lang="en-US" altLang="zh-TW" sz="6000" b="1" dirty="0"/>
              <a:t>1.</a:t>
            </a:r>
            <a:r>
              <a:rPr lang="zh-TW" altLang="en-US" sz="6000" b="1" dirty="0"/>
              <a:t>啟發題→激發有意義的討論</a:t>
            </a:r>
            <a:endParaRPr lang="en-US" altLang="zh-TW" sz="6000" b="1" dirty="0"/>
          </a:p>
          <a:p>
            <a:pPr marL="0" indent="0">
              <a:buNone/>
            </a:pPr>
            <a:r>
              <a:rPr lang="en-US" altLang="zh-TW" sz="6000" b="1" dirty="0"/>
              <a:t>2.</a:t>
            </a:r>
            <a:r>
              <a:rPr lang="zh-TW" altLang="en-US" sz="6000" b="1" dirty="0"/>
              <a:t>引導題→幫助組員深入探討</a:t>
            </a:r>
            <a:endParaRPr lang="en-US" altLang="zh-TW" sz="6000" b="1" dirty="0"/>
          </a:p>
          <a:p>
            <a:pPr marL="0" indent="0">
              <a:buNone/>
            </a:pPr>
            <a:r>
              <a:rPr lang="en-US" altLang="zh-TW" sz="6000" b="1" dirty="0"/>
              <a:t>3.</a:t>
            </a:r>
            <a:r>
              <a:rPr lang="zh-TW" altLang="en-US" sz="6000" b="1" dirty="0"/>
              <a:t>應用題→分享所領受的如何改變我</a:t>
            </a:r>
            <a:endParaRPr lang="en-US" altLang="zh-TW" sz="6000" b="1" dirty="0"/>
          </a:p>
          <a:p>
            <a:pPr marL="0" indent="0">
              <a:buNone/>
            </a:pPr>
            <a:r>
              <a:rPr lang="zh-TW" altLang="en-US" sz="6000" b="1" dirty="0"/>
              <a:t>    的生命</a:t>
            </a:r>
            <a:endParaRPr lang="en-US" altLang="zh-TW" sz="60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721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72AFC6D-5F5D-4419-94CD-88D9F9471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13" y="-39619"/>
            <a:ext cx="9593093" cy="6897619"/>
          </a:xfrm>
        </p:spPr>
      </p:pic>
    </p:spTree>
    <p:extLst>
      <p:ext uri="{BB962C8B-B14F-4D97-AF65-F5344CB8AC3E}">
        <p14:creationId xmlns:p14="http://schemas.microsoft.com/office/powerpoint/2010/main" val="168770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0DCC2-AB6F-4993-943C-D149752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188"/>
            <a:ext cx="10515600" cy="1274324"/>
          </a:xfrm>
        </p:spPr>
        <p:txBody>
          <a:bodyPr>
            <a:noAutofit/>
          </a:bodyPr>
          <a:lstStyle/>
          <a:p>
            <a:br>
              <a:rPr lang="en-US" altLang="zh-TW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zh-TW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●問題討論：</a:t>
            </a:r>
            <a:br>
              <a:rPr lang="zh-TW" altLang="zh-TW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4E972A-4D86-466C-9D3D-C93E963A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21" y="1410512"/>
            <a:ext cx="11392711" cy="52237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800" b="1" kern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sz="4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想想天主教會聖徒、東正教會聖徒、基督教會聖徒一起坐在基督面前領受聖餐的光景如何</a:t>
            </a:r>
            <a:r>
              <a:rPr lang="zh-TW" altLang="zh-TW" sz="4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</a:p>
          <a:p>
            <a:pPr marL="0" indent="0">
              <a:buNone/>
            </a:pPr>
            <a:r>
              <a:rPr lang="en-US" altLang="zh-TW" sz="4800" b="1" kern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sz="4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每次受洗得救的人，帶給你尚未受洗得救的人有什麼樣的啟示</a:t>
            </a:r>
            <a:r>
              <a:rPr lang="zh-TW" altLang="zh-TW" sz="4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</a:p>
          <a:p>
            <a:pPr marL="0" indent="0">
              <a:buNone/>
            </a:pPr>
            <a:r>
              <a:rPr lang="en-US" altLang="zh-TW" sz="4800" b="1" kern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3.</a:t>
            </a:r>
            <a:r>
              <a:rPr lang="zh-TW" altLang="zh-TW" sz="4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我帶著什麼樣的心志，跟全教會信徒同領耶穌基督的寶血及寶體</a:t>
            </a:r>
            <a:r>
              <a:rPr lang="zh-TW" altLang="zh-TW" sz="4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143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C315D-64D9-4997-80BA-9A08F705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6240"/>
          </a:xfrm>
        </p:spPr>
        <p:txBody>
          <a:bodyPr>
            <a:normAutofit fontScale="90000"/>
          </a:bodyPr>
          <a:lstStyle/>
          <a:p>
            <a:br>
              <a:rPr lang="en-US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</a:t>
            </a:r>
            <a:r>
              <a:rPr lang="zh-TW" altLang="zh-TW" sz="6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關懷小組副組長職責</a:t>
            </a:r>
            <a:b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E31C5F-F0E1-43E7-890E-33894CD4C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216241"/>
            <a:ext cx="11315330" cy="5641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協助小組長一起關懷、牧養</a:t>
            </a:r>
            <a:r>
              <a:rPr lang="zh-TW" altLang="en-US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組員。</a:t>
            </a:r>
            <a:endParaRPr lang="zh-TW" altLang="zh-TW" sz="5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協助小組長帶領《成長》（話語）。</a:t>
            </a:r>
            <a:endParaRPr lang="zh-TW" altLang="zh-TW" sz="5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確實關心</a:t>
            </a:r>
            <a:r>
              <a:rPr lang="zh-TW" altLang="en-US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組員主日禮拜的情況。</a:t>
            </a:r>
            <a:endParaRPr lang="zh-TW" altLang="zh-TW" sz="5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當小組增長穩定</a:t>
            </a:r>
            <a:r>
              <a:rPr lang="zh-TW" altLang="en-US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達到</a:t>
            </a:r>
            <a:r>
              <a:rPr lang="en-US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12-14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人，副</a:t>
            </a:r>
            <a:endParaRPr lang="en-US" altLang="zh-TW" sz="5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54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組長應當協助</a:t>
            </a:r>
            <a:r>
              <a:rPr lang="zh-TW" altLang="en-US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組長推動小組分植</a:t>
            </a:r>
            <a:endParaRPr lang="en-US" altLang="zh-TW" sz="5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5400" b="1" kern="1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拓殖</a:t>
            </a:r>
            <a:r>
              <a:rPr lang="zh-TW" altLang="en-US" sz="5400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，並預備自己成為新小組長。</a:t>
            </a:r>
            <a:endParaRPr lang="zh-TW" altLang="zh-TW" sz="5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</a:t>
            </a:r>
            <a:r>
              <a:rPr lang="zh-TW" altLang="zh-TW" sz="5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完成小組長委派之其他事工。</a:t>
            </a:r>
            <a:endParaRPr lang="zh-TW" altLang="zh-TW" sz="5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09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C58A7-ECC2-4C40-A03E-C6258D62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114549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                  </a:t>
            </a:r>
            <a:r>
              <a:rPr lang="zh-TW" altLang="en-US" sz="7200" b="1" dirty="0">
                <a:latin typeface="+mn-lt"/>
                <a:ea typeface="+mn-ea"/>
                <a:cs typeface="+mn-cs"/>
              </a:rPr>
              <a:t>仰望祈禱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AD74A7-FE2C-4A18-A8FF-0DF06A8F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2625"/>
            <a:ext cx="11031245" cy="4905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200" b="1" dirty="0"/>
              <a:t>1.</a:t>
            </a:r>
            <a:r>
              <a:rPr lang="zh-TW" altLang="en-US" sz="7200" b="1" dirty="0"/>
              <a:t>上帝</a:t>
            </a:r>
            <a:r>
              <a:rPr lang="zh-TW" altLang="en-US" sz="7200" b="1" dirty="0">
                <a:solidFill>
                  <a:srgbClr val="FF0000"/>
                </a:solidFill>
              </a:rPr>
              <a:t>預備</a:t>
            </a:r>
            <a:r>
              <a:rPr lang="zh-TW" altLang="en-US" sz="7200" b="1" dirty="0"/>
              <a:t>我成為一個合用</a:t>
            </a:r>
            <a:endParaRPr lang="en-US" altLang="zh-TW" sz="7200" b="1" dirty="0"/>
          </a:p>
          <a:p>
            <a:pPr marL="0" indent="0">
              <a:buNone/>
            </a:pPr>
            <a:r>
              <a:rPr lang="zh-TW" altLang="en-US" sz="7200" b="1" dirty="0"/>
              <a:t>   的器皿</a:t>
            </a:r>
            <a:r>
              <a:rPr lang="zh-TW" altLang="en-US" sz="72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（職稱</a:t>
            </a:r>
            <a:r>
              <a:rPr lang="zh-TW" altLang="en-US" sz="7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sz="7200" b="1" dirty="0"/>
          </a:p>
          <a:p>
            <a:pPr marL="0" indent="0">
              <a:buNone/>
            </a:pPr>
            <a:r>
              <a:rPr lang="en-US" altLang="zh-TW" sz="7200" b="1" dirty="0"/>
              <a:t>2.</a:t>
            </a:r>
            <a:r>
              <a:rPr lang="zh-TW" altLang="en-US" sz="7200" b="1" dirty="0"/>
              <a:t>我被</a:t>
            </a:r>
            <a:r>
              <a:rPr lang="zh-TW" altLang="en-US" sz="7200" b="1" dirty="0">
                <a:solidFill>
                  <a:srgbClr val="FF0000"/>
                </a:solidFill>
              </a:rPr>
              <a:t>裝備</a:t>
            </a:r>
            <a:r>
              <a:rPr lang="zh-TW" altLang="en-US" sz="7200" b="1" dirty="0"/>
              <a:t>成為那樣的器皿</a:t>
            </a:r>
            <a:endParaRPr lang="en-US" altLang="zh-TW" sz="7200" b="1" dirty="0"/>
          </a:p>
          <a:p>
            <a:pPr marL="0" indent="0">
              <a:buNone/>
            </a:pPr>
            <a:r>
              <a:rPr lang="en-US" altLang="zh-TW" sz="7200" b="1" dirty="0"/>
              <a:t>3.</a:t>
            </a:r>
            <a:r>
              <a:rPr lang="zh-TW" altLang="en-US" sz="7200" b="1" dirty="0"/>
              <a:t>我被</a:t>
            </a:r>
            <a:r>
              <a:rPr lang="zh-TW" altLang="en-US" sz="7200" b="1" dirty="0">
                <a:solidFill>
                  <a:srgbClr val="FF0000"/>
                </a:solidFill>
              </a:rPr>
              <a:t>使用</a:t>
            </a:r>
            <a:r>
              <a:rPr lang="zh-TW" altLang="en-US" sz="7200" b="1" dirty="0"/>
              <a:t>作主的器皿</a:t>
            </a:r>
          </a:p>
        </p:txBody>
      </p:sp>
    </p:spTree>
    <p:extLst>
      <p:ext uri="{BB962C8B-B14F-4D97-AF65-F5344CB8AC3E}">
        <p14:creationId xmlns:p14="http://schemas.microsoft.com/office/powerpoint/2010/main" val="356663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11B55-1A5D-4DE3-8121-5F9B4DC6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207362"/>
          </a:xfrm>
        </p:spPr>
        <p:txBody>
          <a:bodyPr/>
          <a:lstStyle/>
          <a:p>
            <a:r>
              <a:rPr lang="zh-TW" altLang="en-US" b="1" dirty="0"/>
              <a:t>             </a:t>
            </a:r>
            <a:r>
              <a:rPr lang="zh-TW" altLang="en-US" sz="5400" b="1" dirty="0"/>
              <a:t>創世記四十九：</a:t>
            </a:r>
            <a:r>
              <a:rPr lang="en-US" altLang="zh-TW" sz="5400" b="1" dirty="0"/>
              <a:t>26</a:t>
            </a:r>
            <a:endParaRPr lang="zh-TW" altLang="en-US" sz="5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5E757B-D5A3-4753-B848-7E420097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313895"/>
            <a:ext cx="11292395" cy="54375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28800" b="1" dirty="0">
                <a:latin typeface="+mj-lt"/>
                <a:ea typeface="+mj-ea"/>
                <a:cs typeface="+mj-cs"/>
              </a:rPr>
              <a:t>【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華</a:t>
            </a:r>
            <a:r>
              <a:rPr lang="en-US" altLang="zh-TW" sz="28800" b="1" dirty="0">
                <a:latin typeface="+mj-lt"/>
                <a:ea typeface="+mj-ea"/>
                <a:cs typeface="+mj-cs"/>
              </a:rPr>
              <a:t>】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「你父親所祝的福勝過我祖先所祝的福，如永世的山嶺，至極的邊界；這些福必降在</a:t>
            </a:r>
            <a:r>
              <a:rPr lang="zh-TW" altLang="en-US" sz="28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約瑟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的頭上，臨到</a:t>
            </a:r>
            <a:r>
              <a:rPr lang="zh-TW" altLang="en-US" sz="28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那與弟兄迥別之人</a:t>
            </a:r>
            <a:r>
              <a:rPr lang="zh-TW" altLang="en-US" sz="28800" b="1" dirty="0">
                <a:latin typeface="+mj-lt"/>
                <a:ea typeface="+mj-ea"/>
                <a:cs typeface="+mj-cs"/>
              </a:rPr>
              <a:t>的頂上。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zh-TW" altLang="en-US" sz="26400" b="1" dirty="0">
                <a:latin typeface="+mj-lt"/>
                <a:ea typeface="+mj-ea"/>
                <a:cs typeface="+mj-cs"/>
              </a:rPr>
            </a:b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26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32AEF9D-2193-4084-9178-6D924AD97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77" y="0"/>
            <a:ext cx="7477218" cy="6860178"/>
          </a:xfrm>
        </p:spPr>
      </p:pic>
    </p:spTree>
    <p:extLst>
      <p:ext uri="{BB962C8B-B14F-4D97-AF65-F5344CB8AC3E}">
        <p14:creationId xmlns:p14="http://schemas.microsoft.com/office/powerpoint/2010/main" val="236447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296EE-2760-4BB7-9EB9-C4EF9762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A52DCC5-FF9C-4A2B-AE7F-531E1C5B9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20979" r="8630" b="13656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4087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C58A7-ECC2-4C40-A03E-C6258D62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114549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              </a:t>
            </a:r>
            <a:r>
              <a:rPr lang="zh-TW" altLang="en-US" sz="7200" b="1" dirty="0">
                <a:latin typeface="+mn-lt"/>
                <a:ea typeface="+mn-ea"/>
                <a:cs typeface="+mn-cs"/>
              </a:rPr>
              <a:t>工人＞工作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AD74A7-FE2C-4A18-A8FF-0DF06A8F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2625"/>
            <a:ext cx="11031245" cy="4905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200" b="1" dirty="0"/>
              <a:t>1.</a:t>
            </a:r>
            <a:r>
              <a:rPr lang="zh-TW" altLang="en-US" sz="7200" b="1" dirty="0"/>
              <a:t>上帝</a:t>
            </a:r>
            <a:r>
              <a:rPr lang="zh-TW" altLang="en-US" sz="7200" b="1" dirty="0">
                <a:solidFill>
                  <a:srgbClr val="FF0000"/>
                </a:solidFill>
              </a:rPr>
              <a:t>預備</a:t>
            </a:r>
            <a:r>
              <a:rPr lang="zh-TW" altLang="en-US" sz="7200" b="1" dirty="0"/>
              <a:t>我成為一個合用</a:t>
            </a:r>
            <a:endParaRPr lang="en-US" altLang="zh-TW" sz="7200" b="1" dirty="0"/>
          </a:p>
          <a:p>
            <a:pPr marL="0" indent="0">
              <a:buNone/>
            </a:pPr>
            <a:r>
              <a:rPr lang="zh-TW" altLang="en-US" sz="7200" b="1" dirty="0"/>
              <a:t>   的器皿</a:t>
            </a:r>
            <a:endParaRPr lang="en-US" altLang="zh-TW" sz="7200" b="1" dirty="0"/>
          </a:p>
          <a:p>
            <a:pPr marL="0" indent="0">
              <a:buNone/>
            </a:pPr>
            <a:r>
              <a:rPr lang="en-US" altLang="zh-TW" sz="7200" b="1" dirty="0"/>
              <a:t>2.</a:t>
            </a:r>
            <a:r>
              <a:rPr lang="zh-TW" altLang="en-US" sz="7200" b="1" dirty="0"/>
              <a:t>我被</a:t>
            </a:r>
            <a:r>
              <a:rPr lang="zh-TW" altLang="en-US" sz="7200" b="1" dirty="0">
                <a:solidFill>
                  <a:srgbClr val="FF0000"/>
                </a:solidFill>
              </a:rPr>
              <a:t>裝備</a:t>
            </a:r>
            <a:r>
              <a:rPr lang="zh-TW" altLang="en-US" sz="7200" b="1" dirty="0"/>
              <a:t>成為那樣的器皿</a:t>
            </a:r>
            <a:endParaRPr lang="en-US" altLang="zh-TW" sz="7200" b="1" dirty="0"/>
          </a:p>
          <a:p>
            <a:pPr marL="0" indent="0">
              <a:buNone/>
            </a:pPr>
            <a:r>
              <a:rPr lang="en-US" altLang="zh-TW" sz="7200" b="1" dirty="0"/>
              <a:t>3.</a:t>
            </a:r>
            <a:r>
              <a:rPr lang="zh-TW" altLang="en-US" sz="7200" b="1" dirty="0"/>
              <a:t>我被</a:t>
            </a:r>
            <a:r>
              <a:rPr lang="zh-TW" altLang="en-US" sz="7200" b="1" dirty="0">
                <a:solidFill>
                  <a:srgbClr val="FF0000"/>
                </a:solidFill>
              </a:rPr>
              <a:t>使用</a:t>
            </a:r>
            <a:r>
              <a:rPr lang="zh-TW" altLang="en-US" sz="7200" b="1" dirty="0"/>
              <a:t>作主的器皿</a:t>
            </a:r>
          </a:p>
        </p:txBody>
      </p:sp>
    </p:spTree>
    <p:extLst>
      <p:ext uri="{BB962C8B-B14F-4D97-AF65-F5344CB8AC3E}">
        <p14:creationId xmlns:p14="http://schemas.microsoft.com/office/powerpoint/2010/main" val="257769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1C592CC-5000-4448-A27E-696C32933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1050" cy="6886575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7C93104-C771-471F-83B6-452D4132C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46" y="0"/>
            <a:ext cx="761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019EDFB-0B61-4605-B181-2B3893C64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25" cy="6858000"/>
          </a:xfrm>
        </p:spPr>
      </p:pic>
    </p:spTree>
    <p:extLst>
      <p:ext uri="{BB962C8B-B14F-4D97-AF65-F5344CB8AC3E}">
        <p14:creationId xmlns:p14="http://schemas.microsoft.com/office/powerpoint/2010/main" val="246481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D0ADAC-8218-4627-85FC-0B00F5EF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390616"/>
            <a:ext cx="11606074" cy="6391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●</a:t>
            </a:r>
            <a:r>
              <a:rPr lang="zh-TW" altLang="en-US" sz="6600" b="1" dirty="0"/>
              <a:t>林區 → 牧區</a:t>
            </a:r>
            <a:endParaRPr lang="en-US" altLang="zh-TW" sz="6600" b="1" dirty="0"/>
          </a:p>
          <a:p>
            <a:pPr marL="0" indent="0">
              <a:buNone/>
            </a:pPr>
            <a:r>
              <a:rPr lang="zh-TW" altLang="en-US" sz="6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●</a:t>
            </a:r>
            <a:r>
              <a:rPr lang="zh-TW" altLang="en-US" sz="6600" b="1" dirty="0"/>
              <a:t>一棵紅杉木 → 一個小組</a:t>
            </a:r>
            <a:endParaRPr lang="en-US" altLang="zh-TW" sz="6600" b="1" dirty="0"/>
          </a:p>
          <a:p>
            <a:pPr marL="0" indent="0">
              <a:buNone/>
            </a:pPr>
            <a:r>
              <a:rPr lang="zh-TW" altLang="en-US" sz="6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●</a:t>
            </a:r>
            <a:r>
              <a:rPr lang="zh-TW" altLang="en-US" sz="6600" b="1" dirty="0"/>
              <a:t>盤根錯結 → 所有小組緊</a:t>
            </a:r>
            <a:endParaRPr lang="en-US" altLang="zh-TW" sz="6600" b="1" dirty="0"/>
          </a:p>
          <a:p>
            <a:pPr marL="0" indent="0">
              <a:buNone/>
            </a:pPr>
            <a:r>
              <a:rPr lang="zh-TW" altLang="en-US" sz="6600" b="1" dirty="0"/>
              <a:t>                       緊扣在一起</a:t>
            </a:r>
            <a:endParaRPr lang="en-US" altLang="zh-TW" sz="6600" b="1" dirty="0"/>
          </a:p>
          <a:p>
            <a:endParaRPr lang="en-US" altLang="zh-TW" sz="6600" b="1" dirty="0"/>
          </a:p>
          <a:p>
            <a:pPr marL="0" indent="0">
              <a:buNone/>
            </a:pPr>
            <a:r>
              <a:rPr lang="zh-TW" altLang="zh-TW" sz="6600" b="1" dirty="0">
                <a:solidFill>
                  <a:srgbClr val="FF0000"/>
                </a:solidFill>
              </a:rPr>
              <a:t>「</a:t>
            </a:r>
            <a:r>
              <a:rPr lang="zh-TW" altLang="en-US" sz="6600" b="1" dirty="0">
                <a:solidFill>
                  <a:srgbClr val="FF0000"/>
                </a:solidFill>
              </a:rPr>
              <a:t>所產生出來的力量是大的！」</a:t>
            </a:r>
          </a:p>
        </p:txBody>
      </p:sp>
    </p:spTree>
    <p:extLst>
      <p:ext uri="{BB962C8B-B14F-4D97-AF65-F5344CB8AC3E}">
        <p14:creationId xmlns:p14="http://schemas.microsoft.com/office/powerpoint/2010/main" val="72008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986</Words>
  <Application>Microsoft Office PowerPoint</Application>
  <PresentationFormat>寬螢幕</PresentationFormat>
  <Paragraphs>94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system-ui</vt:lpstr>
      <vt:lpstr>新細明體</vt:lpstr>
      <vt:lpstr>新細明體</vt:lpstr>
      <vt:lpstr>標楷體</vt:lpstr>
      <vt:lpstr>Arial</vt:lpstr>
      <vt:lpstr>Calibri</vt:lpstr>
      <vt:lpstr>Calibri Light</vt:lpstr>
      <vt:lpstr>Courier New</vt:lpstr>
      <vt:lpstr>Office 佈景主題</vt:lpstr>
      <vt:lpstr>關懷小組 小組長訓練會</vt:lpstr>
      <vt:lpstr>            創世記四十九：26</vt:lpstr>
      <vt:lpstr>             創世記四十九：26</vt:lpstr>
      <vt:lpstr>PowerPoint 簡報</vt:lpstr>
      <vt:lpstr>PowerPoint 簡報</vt:lpstr>
      <vt:lpstr>              工人＞工作</vt:lpstr>
      <vt:lpstr>PowerPoint 簡報</vt:lpstr>
      <vt:lpstr>PowerPoint 簡報</vt:lpstr>
      <vt:lpstr>PowerPoint 簡報</vt:lpstr>
      <vt:lpstr>            生命要成長 </vt:lpstr>
      <vt:lpstr>            創世記四十九：26</vt:lpstr>
      <vt:lpstr>             創世記四十九：26</vt:lpstr>
      <vt:lpstr>PowerPoint 簡報</vt:lpstr>
      <vt:lpstr>        小組長被提升上來</vt:lpstr>
      <vt:lpstr>      小組長和區長一起擔任</vt:lpstr>
      <vt:lpstr>小組教會細胞（關懷）小組的好處</vt:lpstr>
      <vt:lpstr>            小組教會小組的目的？</vt:lpstr>
      <vt:lpstr>PowerPoint 簡報</vt:lpstr>
      <vt:lpstr>PowerPoint 簡報</vt:lpstr>
      <vt:lpstr>           1.小組長是5G的執行者</vt:lpstr>
      <vt:lpstr>   2.小組長用單獨會主QT牧養群羊</vt:lpstr>
      <vt:lpstr>            3.小組長如何帶領“成長”？</vt:lpstr>
      <vt:lpstr>PowerPoint 簡報</vt:lpstr>
      <vt:lpstr> ●問題討論： </vt:lpstr>
      <vt:lpstr>                   關懷小組副組長職責 </vt:lpstr>
      <vt:lpstr>                  仰望祈禱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關懷小組         小組長訓練會</dc:title>
  <dc:creator>LIN010</dc:creator>
  <cp:lastModifiedBy>文良 林</cp:lastModifiedBy>
  <cp:revision>32</cp:revision>
  <dcterms:modified xsi:type="dcterms:W3CDTF">2021-03-13T18:10:31Z</dcterms:modified>
</cp:coreProperties>
</file>